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0" r:id="rId3"/>
    <p:sldId id="259" r:id="rId4"/>
    <p:sldId id="257" r:id="rId5"/>
    <p:sldId id="260" r:id="rId6"/>
    <p:sldId id="261" r:id="rId7"/>
    <p:sldId id="262" r:id="rId8"/>
    <p:sldId id="263" r:id="rId9"/>
    <p:sldId id="264" r:id="rId10"/>
    <p:sldId id="265" r:id="rId11"/>
    <p:sldId id="266" r:id="rId12"/>
    <p:sldId id="267" r:id="rId13"/>
    <p:sldId id="271" r:id="rId14"/>
    <p:sldId id="272" r:id="rId15"/>
    <p:sldId id="269" r:id="rId16"/>
    <p:sldId id="268" r:id="rId17"/>
    <p:sldId id="273" r:id="rId18"/>
    <p:sldId id="274" r:id="rId19"/>
    <p:sldId id="275" r:id="rId20"/>
    <p:sldId id="276" r:id="rId21"/>
    <p:sldId id="277" r:id="rId22"/>
    <p:sldId id="278" r:id="rId23"/>
    <p:sldId id="279" r:id="rId24"/>
    <p:sldId id="280" r:id="rId25"/>
    <p:sldId id="281" r:id="rId26"/>
    <p:sldId id="282"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8" d="100"/>
          <a:sy n="88" d="100"/>
        </p:scale>
        <p:origin x="-96" y="-42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B198131F-4523-46AC-BA6A-0C865341C606}" type="datetimeFigureOut">
              <a:rPr lang="ru-RU" smtClean="0"/>
              <a:t>27.03.2011</a:t>
            </a:fld>
            <a:endParaRPr lang="ru-RU"/>
          </a:p>
        </p:txBody>
      </p:sp>
      <p:sp>
        <p:nvSpPr>
          <p:cNvPr id="16" name="Номер слайда 15"/>
          <p:cNvSpPr>
            <a:spLocks noGrp="1"/>
          </p:cNvSpPr>
          <p:nvPr>
            <p:ph type="sldNum" sz="quarter" idx="11"/>
          </p:nvPr>
        </p:nvSpPr>
        <p:spPr/>
        <p:txBody>
          <a:bodyPr/>
          <a:lstStyle/>
          <a:p>
            <a:fld id="{52E8C984-45E6-44D5-8C0F-5261E93888B6}" type="slidenum">
              <a:rPr lang="ru-RU" smtClean="0"/>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198131F-4523-46AC-BA6A-0C865341C606}" type="datetimeFigureOut">
              <a:rPr lang="ru-RU" smtClean="0"/>
              <a:t>27.03.2011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2E8C984-45E6-44D5-8C0F-5261E93888B6}" type="slidenum">
              <a:rPr lang="ru-RU" smtClean="0"/>
              <a:t>‹#›</a:t>
            </a:fld>
            <a:endParaRPr lang="ru-RU"/>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198131F-4523-46AC-BA6A-0C865341C606}" type="datetimeFigureOut">
              <a:rPr lang="ru-RU" smtClean="0"/>
              <a:t>27.03.2011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2E8C984-45E6-44D5-8C0F-5261E93888B6}" type="slidenum">
              <a:rPr lang="ru-RU" smtClean="0"/>
              <a:t>‹#›</a:t>
            </a:fld>
            <a:endParaRPr lang="ru-RU"/>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B198131F-4523-46AC-BA6A-0C865341C606}" type="datetimeFigureOut">
              <a:rPr lang="ru-RU" smtClean="0"/>
              <a:t>27.03.2011</a:t>
            </a:fld>
            <a:endParaRPr lang="ru-RU"/>
          </a:p>
        </p:txBody>
      </p:sp>
      <p:sp>
        <p:nvSpPr>
          <p:cNvPr id="15" name="Номер слайда 14"/>
          <p:cNvSpPr>
            <a:spLocks noGrp="1"/>
          </p:cNvSpPr>
          <p:nvPr>
            <p:ph type="sldNum" sz="quarter" idx="15"/>
          </p:nvPr>
        </p:nvSpPr>
        <p:spPr/>
        <p:txBody>
          <a:bodyPr/>
          <a:lstStyle>
            <a:lvl1pPr algn="ctr">
              <a:defRPr/>
            </a:lvl1pPr>
          </a:lstStyle>
          <a:p>
            <a:fld id="{52E8C984-45E6-44D5-8C0F-5261E93888B6}" type="slidenum">
              <a:rPr lang="ru-RU" smtClean="0"/>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B198131F-4523-46AC-BA6A-0C865341C606}" type="datetimeFigureOut">
              <a:rPr lang="ru-RU" smtClean="0"/>
              <a:t>27.03.2011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2E8C984-45E6-44D5-8C0F-5261E93888B6}" type="slidenum">
              <a:rPr lang="ru-RU" smtClean="0"/>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B198131F-4523-46AC-BA6A-0C865341C606}" type="datetimeFigureOut">
              <a:rPr lang="ru-RU" smtClean="0"/>
              <a:t>27.03.2011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2E8C984-45E6-44D5-8C0F-5261E93888B6}"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52E8C984-45E6-44D5-8C0F-5261E93888B6}" type="slidenum">
              <a:rPr lang="ru-RU" smtClean="0"/>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B198131F-4523-46AC-BA6A-0C865341C606}" type="datetimeFigureOut">
              <a:rPr lang="ru-RU" smtClean="0"/>
              <a:t>27.03.2011</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B198131F-4523-46AC-BA6A-0C865341C606}" type="datetimeFigureOut">
              <a:rPr lang="ru-RU" smtClean="0"/>
              <a:t>27.03.2011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2E8C984-45E6-44D5-8C0F-5261E93888B6}"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198131F-4523-46AC-BA6A-0C865341C606}" type="datetimeFigureOut">
              <a:rPr lang="ru-RU" smtClean="0"/>
              <a:t>27.03.2011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2E8C984-45E6-44D5-8C0F-5261E93888B6}" type="slidenum">
              <a:rPr lang="ru-RU" smtClean="0"/>
              <a:t>‹#›</a:t>
            </a:fld>
            <a:endParaRPr lang="ru-RU"/>
          </a:p>
        </p:txBody>
      </p:sp>
    </p:spTree>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B198131F-4523-46AC-BA6A-0C865341C606}" type="datetimeFigureOut">
              <a:rPr lang="ru-RU" smtClean="0"/>
              <a:t>27.03.2011</a:t>
            </a:fld>
            <a:endParaRPr lang="ru-RU"/>
          </a:p>
        </p:txBody>
      </p:sp>
      <p:sp>
        <p:nvSpPr>
          <p:cNvPr id="9" name="Номер слайда 8"/>
          <p:cNvSpPr>
            <a:spLocks noGrp="1"/>
          </p:cNvSpPr>
          <p:nvPr>
            <p:ph type="sldNum" sz="quarter" idx="15"/>
          </p:nvPr>
        </p:nvSpPr>
        <p:spPr/>
        <p:txBody>
          <a:bodyPr/>
          <a:lstStyle/>
          <a:p>
            <a:fld id="{52E8C984-45E6-44D5-8C0F-5261E93888B6}" type="slidenum">
              <a:rPr lang="ru-RU" smtClean="0"/>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B198131F-4523-46AC-BA6A-0C865341C606}" type="datetimeFigureOut">
              <a:rPr lang="ru-RU" smtClean="0"/>
              <a:t>27.03.2011</a:t>
            </a:fld>
            <a:endParaRPr lang="ru-RU"/>
          </a:p>
        </p:txBody>
      </p:sp>
      <p:sp>
        <p:nvSpPr>
          <p:cNvPr id="9" name="Номер слайда 8"/>
          <p:cNvSpPr>
            <a:spLocks noGrp="1"/>
          </p:cNvSpPr>
          <p:nvPr>
            <p:ph type="sldNum" sz="quarter" idx="11"/>
          </p:nvPr>
        </p:nvSpPr>
        <p:spPr/>
        <p:txBody>
          <a:bodyPr/>
          <a:lstStyle/>
          <a:p>
            <a:fld id="{52E8C984-45E6-44D5-8C0F-5261E93888B6}" type="slidenum">
              <a:rPr lang="ru-RU" smtClean="0"/>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198131F-4523-46AC-BA6A-0C865341C606}" type="datetimeFigureOut">
              <a:rPr lang="ru-RU" smtClean="0"/>
              <a:t>27.03.2011</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52E8C984-45E6-44D5-8C0F-5261E93888B6}" type="slidenum">
              <a:rPr lang="ru-RU" smtClean="0"/>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wipe dir="r"/>
  </p:transition>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40.jpeg"/></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image" Target="../media/image44.jpeg"/></Relationships>
</file>

<file path=ppt/slides/_rels/slide2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57200" y="3699804"/>
            <a:ext cx="8186766" cy="1143000"/>
          </a:xfrm>
        </p:spPr>
        <p:txBody>
          <a:bodyPr/>
          <a:lstStyle/>
          <a:p>
            <a:endParaRPr lang="ru-RU" dirty="0"/>
          </a:p>
        </p:txBody>
      </p:sp>
      <p:sp>
        <p:nvSpPr>
          <p:cNvPr id="2" name="Заголовок 1"/>
          <p:cNvSpPr>
            <a:spLocks noGrp="1"/>
          </p:cNvSpPr>
          <p:nvPr>
            <p:ph type="ctrTitle"/>
          </p:nvPr>
        </p:nvSpPr>
        <p:spPr/>
        <p:txBody>
          <a:bodyPr/>
          <a:lstStyle/>
          <a:p>
            <a:r>
              <a:rPr lang="ru-RU" sz="5400" b="1" i="1" dirty="0" smtClean="0">
                <a:solidFill>
                  <a:srgbClr val="FF0000"/>
                </a:solidFill>
              </a:rPr>
              <a:t>ОДАРЁННЫЕ ДЕТИ И ОСОБЕННОСТИ РАБОТЫ С НИМИ.</a:t>
            </a:r>
            <a:endParaRPr lang="ru-RU" sz="5400" b="1" i="1" dirty="0">
              <a:solidFill>
                <a:srgbClr val="FF0000"/>
              </a:solidFill>
            </a:endParaRPr>
          </a:p>
        </p:txBody>
      </p:sp>
      <p:pic>
        <p:nvPicPr>
          <p:cNvPr id="1027" name="Picture 3" descr="C:\Users\Настя\Documents\одаре.jpg"/>
          <p:cNvPicPr>
            <a:picLocks noChangeAspect="1" noChangeArrowheads="1"/>
          </p:cNvPicPr>
          <p:nvPr/>
        </p:nvPicPr>
        <p:blipFill>
          <a:blip r:embed="rId2"/>
          <a:srcRect/>
          <a:stretch>
            <a:fillRect/>
          </a:stretch>
        </p:blipFill>
        <p:spPr bwMode="auto">
          <a:xfrm>
            <a:off x="357158" y="3571876"/>
            <a:ext cx="2714644" cy="3000396"/>
          </a:xfrm>
          <a:prstGeom prst="rect">
            <a:avLst/>
          </a:prstGeom>
          <a:noFill/>
        </p:spPr>
      </p:pic>
      <p:pic>
        <p:nvPicPr>
          <p:cNvPr id="1028" name="Picture 4" descr="C:\Users\Настя\Documents\одарё.jpg"/>
          <p:cNvPicPr>
            <a:picLocks noChangeAspect="1" noChangeArrowheads="1"/>
          </p:cNvPicPr>
          <p:nvPr/>
        </p:nvPicPr>
        <p:blipFill>
          <a:blip r:embed="rId3"/>
          <a:srcRect/>
          <a:stretch>
            <a:fillRect/>
          </a:stretch>
        </p:blipFill>
        <p:spPr bwMode="auto">
          <a:xfrm>
            <a:off x="3428992" y="3714752"/>
            <a:ext cx="2214578" cy="2799193"/>
          </a:xfrm>
          <a:prstGeom prst="rect">
            <a:avLst/>
          </a:prstGeom>
          <a:noFill/>
        </p:spPr>
      </p:pic>
      <p:pic>
        <p:nvPicPr>
          <p:cNvPr id="1029" name="Picture 5" descr="C:\Users\Настя\Documents\одарён.jpg"/>
          <p:cNvPicPr>
            <a:picLocks noChangeAspect="1" noChangeArrowheads="1"/>
          </p:cNvPicPr>
          <p:nvPr/>
        </p:nvPicPr>
        <p:blipFill>
          <a:blip r:embed="rId4"/>
          <a:srcRect/>
          <a:stretch>
            <a:fillRect/>
          </a:stretch>
        </p:blipFill>
        <p:spPr bwMode="auto">
          <a:xfrm>
            <a:off x="6215074" y="3500438"/>
            <a:ext cx="2500330" cy="3143272"/>
          </a:xfrm>
          <a:prstGeom prst="rect">
            <a:avLst/>
          </a:prstGeom>
          <a:noFill/>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20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21600000">
                                      <p:cBhvr>
                                        <p:cTn id="11" dur="2000" fill="hold"/>
                                        <p:tgtEl>
                                          <p:spTgt spid="1027"/>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16" presetClass="entr" presetSubtype="26" fill="hold" nodeType="click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barn(inHorizontal)">
                                      <p:cBhvr>
                                        <p:cTn id="16" dur="500"/>
                                        <p:tgtEl>
                                          <p:spTgt spid="102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029"/>
                                        </p:tgtEl>
                                        <p:attrNameLst>
                                          <p:attrName>style.visibility</p:attrName>
                                        </p:attrNameLst>
                                      </p:cBhvr>
                                      <p:to>
                                        <p:strVal val="visible"/>
                                      </p:to>
                                    </p:set>
                                    <p:animEffect transition="in" filter="wipe(down)">
                                      <p:cBhvr>
                                        <p:cTn id="21" dur="500"/>
                                        <p:tgtEl>
                                          <p:spTgt spid="1029"/>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mph" presetSubtype="0" fill="hold" nodeType="clickEffect">
                                  <p:stCondLst>
                                    <p:cond delay="0"/>
                                  </p:stCondLst>
                                  <p:childTnLst>
                                    <p:animEffect transition="out" filter="fade">
                                      <p:cBhvr>
                                        <p:cTn id="25" dur="500" tmFilter="0, 0; .2, .5; .8, .5; 1, 0"/>
                                        <p:tgtEl>
                                          <p:spTgt spid="1029"/>
                                        </p:tgtEl>
                                      </p:cBhvr>
                                    </p:animEffect>
                                    <p:animScale>
                                      <p:cBhvr>
                                        <p:cTn id="26" dur="250" autoRev="1" fill="hold"/>
                                        <p:tgtEl>
                                          <p:spTgt spid="102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i="1" dirty="0" smtClean="0">
                <a:ln>
                  <a:noFill/>
                </a:ln>
                <a:solidFill>
                  <a:schemeClr val="accent4">
                    <a:lumMod val="50000"/>
                  </a:schemeClr>
                </a:solidFill>
                <a:effectLst/>
                <a:latin typeface="Arial" charset="0"/>
              </a:rPr>
              <a:t>Специальная одаренность.</a:t>
            </a:r>
            <a:r>
              <a:rPr lang="ru-RU" b="1" dirty="0" smtClean="0">
                <a:ln>
                  <a:noFill/>
                </a:ln>
                <a:effectLst/>
                <a:latin typeface="Arial" charset="0"/>
              </a:rPr>
              <a:t/>
            </a:r>
            <a:br>
              <a:rPr lang="ru-RU" b="1" dirty="0" smtClean="0">
                <a:ln>
                  <a:noFill/>
                </a:ln>
                <a:effectLst/>
                <a:latin typeface="Arial" charset="0"/>
              </a:rPr>
            </a:br>
            <a:endParaRPr lang="ru-RU" dirty="0"/>
          </a:p>
        </p:txBody>
      </p:sp>
      <p:sp>
        <p:nvSpPr>
          <p:cNvPr id="3" name="Прямоугольник 2"/>
          <p:cNvSpPr/>
          <p:nvPr/>
        </p:nvSpPr>
        <p:spPr>
          <a:xfrm>
            <a:off x="285720" y="785795"/>
            <a:ext cx="8643998" cy="8433078"/>
          </a:xfrm>
          <a:prstGeom prst="rect">
            <a:avLst/>
          </a:prstGeom>
        </p:spPr>
        <p:txBody>
          <a:bodyPr wrap="square">
            <a:spAutoFit/>
          </a:bodyPr>
          <a:lstStyle/>
          <a:p>
            <a:r>
              <a:rPr lang="ru-RU" sz="2800" dirty="0" smtClean="0">
                <a:solidFill>
                  <a:srgbClr val="C00000"/>
                </a:solidFill>
                <a:latin typeface="Arial" charset="0"/>
              </a:rPr>
              <a:t>Этот вид одаренности поддерживается и развивается  в специальных школах, кружках, студиях, секциях. Он подразумевает высокие достижения в области художественного творчества и исполнительского мастерства  в музыке, живописи, скульптуре,  актерские способности, спортивные. У них остается мало возможностей для успешной учебы, они часто нуждаются в индивидуальных программах по школьным предметам, в понимании со стороны учителей и сверстников.</a:t>
            </a:r>
            <a:r>
              <a:rPr lang="ru-RU" sz="2800" dirty="0" smtClean="0">
                <a:solidFill>
                  <a:srgbClr val="C00000"/>
                </a:solidFill>
              </a:rPr>
              <a:t> </a:t>
            </a:r>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smtClean="0"/>
          </a:p>
        </p:txBody>
      </p:sp>
    </p:spTree>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400" b="1" i="1" dirty="0" smtClean="0">
                <a:ln>
                  <a:noFill/>
                </a:ln>
                <a:solidFill>
                  <a:schemeClr val="accent4">
                    <a:lumMod val="50000"/>
                  </a:schemeClr>
                </a:solidFill>
                <a:effectLst/>
                <a:latin typeface="Arial" charset="0"/>
              </a:rPr>
              <a:t>Социальная одаренность.</a:t>
            </a:r>
            <a:endParaRPr lang="ru-RU" dirty="0">
              <a:solidFill>
                <a:schemeClr val="accent4">
                  <a:lumMod val="50000"/>
                </a:schemeClr>
              </a:solidFill>
            </a:endParaRPr>
          </a:p>
        </p:txBody>
      </p:sp>
      <p:sp>
        <p:nvSpPr>
          <p:cNvPr id="3" name="Прямоугольник 2"/>
          <p:cNvSpPr/>
          <p:nvPr/>
        </p:nvSpPr>
        <p:spPr>
          <a:xfrm>
            <a:off x="285720" y="1428735"/>
            <a:ext cx="8858280" cy="7072705"/>
          </a:xfrm>
          <a:prstGeom prst="rect">
            <a:avLst/>
          </a:prstGeom>
        </p:spPr>
        <p:txBody>
          <a:bodyPr wrap="square">
            <a:spAutoFit/>
          </a:bodyPr>
          <a:lstStyle/>
          <a:p>
            <a:pPr>
              <a:lnSpc>
                <a:spcPct val="90000"/>
              </a:lnSpc>
            </a:pPr>
            <a:r>
              <a:rPr lang="ru-RU" sz="2400" dirty="0" smtClean="0">
                <a:solidFill>
                  <a:srgbClr val="C00000"/>
                </a:solidFill>
                <a:latin typeface="Arial" charset="0"/>
              </a:rPr>
              <a:t>Определение социальной одаренности гласит, что это исключительная способность устанавливать зрелые, конструктивные взаимоотношения с другими людьми. Социальная одаренность выступает как предпосылка высокой успешности в нескольких областях. Она предполагает способности понимать, любить, сопереживать, ладить с другими, что позволяет быть хорошим педагогом, психологом, социальным работником. Таким образом, понятие социальной одаренности  охватывает широкую область проявлений, связанных с легкостью установлений и высоким качеством межличностных отношений. Эти особенности позволяют быть лидером, то есть проявлять лидерскую одаренность, которую можно рассматривать как одно из проявлений социальной одаренности. </a:t>
            </a:r>
          </a:p>
          <a:p>
            <a:pPr>
              <a:lnSpc>
                <a:spcPct val="90000"/>
              </a:lnSpc>
            </a:pPr>
            <a:endParaRPr lang="ru-RU" dirty="0">
              <a:latin typeface="Arial" charset="0"/>
            </a:endParaRPr>
          </a:p>
          <a:p>
            <a:pPr>
              <a:lnSpc>
                <a:spcPct val="90000"/>
              </a:lnSpc>
            </a:pPr>
            <a:endParaRPr lang="ru-RU" dirty="0" smtClean="0">
              <a:latin typeface="Arial" charset="0"/>
            </a:endParaRPr>
          </a:p>
          <a:p>
            <a:pPr>
              <a:lnSpc>
                <a:spcPct val="90000"/>
              </a:lnSpc>
            </a:pPr>
            <a:endParaRPr lang="ru-RU" dirty="0">
              <a:latin typeface="Arial" charset="0"/>
            </a:endParaRPr>
          </a:p>
          <a:p>
            <a:pPr>
              <a:lnSpc>
                <a:spcPct val="90000"/>
              </a:lnSpc>
            </a:pPr>
            <a:endParaRPr lang="ru-RU" dirty="0" smtClean="0">
              <a:latin typeface="Arial" charset="0"/>
            </a:endParaRPr>
          </a:p>
          <a:p>
            <a:pPr>
              <a:lnSpc>
                <a:spcPct val="90000"/>
              </a:lnSpc>
            </a:pPr>
            <a:endParaRPr lang="ru-RU" dirty="0">
              <a:latin typeface="Arial" charset="0"/>
            </a:endParaRPr>
          </a:p>
          <a:p>
            <a:pPr>
              <a:lnSpc>
                <a:spcPct val="90000"/>
              </a:lnSpc>
            </a:pPr>
            <a:endParaRPr lang="ru-RU" dirty="0" smtClean="0">
              <a:latin typeface="Arial" charset="0"/>
            </a:endParaRPr>
          </a:p>
          <a:p>
            <a:pPr>
              <a:lnSpc>
                <a:spcPct val="90000"/>
              </a:lnSpc>
            </a:pPr>
            <a:endParaRPr lang="ru-RU" dirty="0">
              <a:latin typeface="Arial" charset="0"/>
            </a:endParaRPr>
          </a:p>
          <a:p>
            <a:pPr>
              <a:lnSpc>
                <a:spcPct val="90000"/>
              </a:lnSpc>
            </a:pPr>
            <a:endParaRPr lang="ru-RU" dirty="0" smtClean="0">
              <a:latin typeface="Arial" charset="0"/>
            </a:endParaRPr>
          </a:p>
        </p:txBody>
      </p:sp>
    </p:spTree>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ln>
                  <a:noFill/>
                </a:ln>
                <a:effectLst/>
                <a:latin typeface="Arial" charset="0"/>
              </a:rPr>
              <a:t>Факторы, влияющие на развитие одаренности:</a:t>
            </a:r>
            <a:endParaRPr lang="ru-RU" dirty="0"/>
          </a:p>
        </p:txBody>
      </p:sp>
      <p:sp>
        <p:nvSpPr>
          <p:cNvPr id="3" name="Прямоугольник 2"/>
          <p:cNvSpPr/>
          <p:nvPr/>
        </p:nvSpPr>
        <p:spPr>
          <a:xfrm>
            <a:off x="285720" y="1428737"/>
            <a:ext cx="8572560" cy="6647974"/>
          </a:xfrm>
          <a:prstGeom prst="rect">
            <a:avLst/>
          </a:prstGeom>
        </p:spPr>
        <p:txBody>
          <a:bodyPr wrap="square">
            <a:spAutoFit/>
          </a:bodyPr>
          <a:lstStyle/>
          <a:p>
            <a:r>
              <a:rPr lang="ru-RU" i="1" dirty="0" smtClean="0">
                <a:latin typeface="Arial" charset="0"/>
              </a:rPr>
              <a:t> </a:t>
            </a:r>
            <a:r>
              <a:rPr lang="ru-RU" sz="3200" i="1" dirty="0" smtClean="0">
                <a:solidFill>
                  <a:srgbClr val="C00000"/>
                </a:solidFill>
                <a:latin typeface="Arial" charset="0"/>
              </a:rPr>
              <a:t>Неравномерность возрастного развития одаренных детей;</a:t>
            </a:r>
          </a:p>
          <a:p>
            <a:r>
              <a:rPr lang="ru-RU" sz="3200" i="1" dirty="0" smtClean="0">
                <a:solidFill>
                  <a:srgbClr val="C00000"/>
                </a:solidFill>
                <a:latin typeface="Arial" charset="0"/>
              </a:rPr>
              <a:t> Семья одаренного ребенка;</a:t>
            </a:r>
          </a:p>
          <a:p>
            <a:r>
              <a:rPr lang="ru-RU" sz="3200" i="1" dirty="0" smtClean="0">
                <a:solidFill>
                  <a:srgbClr val="C00000"/>
                </a:solidFill>
                <a:latin typeface="Arial" charset="0"/>
              </a:rPr>
              <a:t> Взаимоотношения одаренного ребенка со сверстниками и взрослыми;</a:t>
            </a:r>
          </a:p>
          <a:p>
            <a:r>
              <a:rPr lang="ru-RU" sz="3200" i="1" dirty="0" smtClean="0">
                <a:solidFill>
                  <a:srgbClr val="C00000"/>
                </a:solidFill>
                <a:latin typeface="Arial" charset="0"/>
              </a:rPr>
              <a:t> Личность одаренного ребенка.</a:t>
            </a:r>
          </a:p>
          <a:p>
            <a:endParaRPr lang="ru-RU" i="1" dirty="0">
              <a:latin typeface="Arial" charset="0"/>
            </a:endParaRPr>
          </a:p>
          <a:p>
            <a:endParaRPr lang="ru-RU" i="1" dirty="0" smtClean="0">
              <a:latin typeface="Arial" charset="0"/>
            </a:endParaRPr>
          </a:p>
          <a:p>
            <a:endParaRPr lang="ru-RU" i="1" dirty="0">
              <a:latin typeface="Arial" charset="0"/>
            </a:endParaRPr>
          </a:p>
          <a:p>
            <a:endParaRPr lang="ru-RU" i="1" dirty="0" smtClean="0">
              <a:latin typeface="Arial" charset="0"/>
            </a:endParaRPr>
          </a:p>
          <a:p>
            <a:endParaRPr lang="ru-RU" i="1" dirty="0">
              <a:latin typeface="Arial" charset="0"/>
            </a:endParaRPr>
          </a:p>
          <a:p>
            <a:endParaRPr lang="ru-RU" i="1" dirty="0" smtClean="0">
              <a:latin typeface="Arial" charset="0"/>
            </a:endParaRPr>
          </a:p>
          <a:p>
            <a:endParaRPr lang="ru-RU" i="1" dirty="0">
              <a:latin typeface="Arial" charset="0"/>
            </a:endParaRPr>
          </a:p>
          <a:p>
            <a:endParaRPr lang="ru-RU" i="1" dirty="0" smtClean="0">
              <a:latin typeface="Arial" charset="0"/>
            </a:endParaRPr>
          </a:p>
          <a:p>
            <a:endParaRPr lang="ru-RU" i="1" dirty="0">
              <a:latin typeface="Arial" charset="0"/>
            </a:endParaRPr>
          </a:p>
          <a:p>
            <a:endParaRPr lang="ru-RU" i="1" dirty="0" smtClean="0">
              <a:latin typeface="Arial" charset="0"/>
            </a:endParaRPr>
          </a:p>
          <a:p>
            <a:endParaRPr lang="ru-RU" i="1" dirty="0">
              <a:latin typeface="Arial" charset="0"/>
            </a:endParaRPr>
          </a:p>
          <a:p>
            <a:endParaRPr lang="ru-RU" i="1" dirty="0" smtClean="0">
              <a:latin typeface="Arial" charset="0"/>
            </a:endParaRPr>
          </a:p>
          <a:p>
            <a:endParaRPr lang="ru-RU" dirty="0"/>
          </a:p>
        </p:txBody>
      </p:sp>
      <p:pic>
        <p:nvPicPr>
          <p:cNvPr id="4" name="Рисунок 3" descr="одаре.jpg"/>
          <p:cNvPicPr>
            <a:picLocks noChangeAspect="1"/>
          </p:cNvPicPr>
          <p:nvPr/>
        </p:nvPicPr>
        <p:blipFill>
          <a:blip r:embed="rId2"/>
          <a:stretch>
            <a:fillRect/>
          </a:stretch>
        </p:blipFill>
        <p:spPr>
          <a:xfrm>
            <a:off x="3857620" y="4357694"/>
            <a:ext cx="2928958" cy="2500305"/>
          </a:xfrm>
          <a:prstGeom prst="rect">
            <a:avLst/>
          </a:prstGeom>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6419872"/>
          </a:xfrm>
        </p:spPr>
        <p:txBody>
          <a:bodyPr>
            <a:normAutofit fontScale="90000"/>
          </a:bodyPr>
          <a:lstStyle/>
          <a:p>
            <a:r>
              <a:rPr lang="ru-RU" b="1" i="1" dirty="0" smtClean="0">
                <a:solidFill>
                  <a:schemeClr val="accent4">
                    <a:lumMod val="50000"/>
                  </a:schemeClr>
                </a:solidFill>
              </a:rPr>
              <a:t>РАЗМИНКА.</a:t>
            </a:r>
            <a:br>
              <a:rPr lang="ru-RU" b="1" i="1" dirty="0" smtClean="0">
                <a:solidFill>
                  <a:schemeClr val="accent4">
                    <a:lumMod val="50000"/>
                  </a:schemeClr>
                </a:solidFill>
              </a:rPr>
            </a:br>
            <a:r>
              <a:rPr lang="ru-RU" sz="3100" b="1" i="1" dirty="0" smtClean="0">
                <a:solidFill>
                  <a:schemeClr val="accent4">
                    <a:lumMod val="50000"/>
                  </a:schemeClr>
                </a:solidFill>
              </a:rPr>
              <a:t>1. дисциплинированный.</a:t>
            </a:r>
            <a:br>
              <a:rPr lang="ru-RU" sz="3100" b="1" i="1" dirty="0" smtClean="0">
                <a:solidFill>
                  <a:schemeClr val="accent4">
                    <a:lumMod val="50000"/>
                  </a:schemeClr>
                </a:solidFill>
              </a:rPr>
            </a:br>
            <a:r>
              <a:rPr lang="ru-RU" sz="3100" b="1" i="1" dirty="0" smtClean="0">
                <a:solidFill>
                  <a:schemeClr val="accent4">
                    <a:lumMod val="50000"/>
                  </a:schemeClr>
                </a:solidFill>
              </a:rPr>
              <a:t>2. неровно успевающий.</a:t>
            </a:r>
            <a:br>
              <a:rPr lang="ru-RU" sz="3100" b="1" i="1" dirty="0" smtClean="0">
                <a:solidFill>
                  <a:schemeClr val="accent4">
                    <a:lumMod val="50000"/>
                  </a:schemeClr>
                </a:solidFill>
              </a:rPr>
            </a:br>
            <a:r>
              <a:rPr lang="ru-RU" sz="3100" b="1" i="1" dirty="0" smtClean="0">
                <a:solidFill>
                  <a:schemeClr val="accent4">
                    <a:lumMod val="50000"/>
                  </a:schemeClr>
                </a:solidFill>
              </a:rPr>
              <a:t>3.организованный.</a:t>
            </a:r>
            <a:br>
              <a:rPr lang="ru-RU" sz="3100" b="1" i="1" dirty="0" smtClean="0">
                <a:solidFill>
                  <a:schemeClr val="accent4">
                    <a:lumMod val="50000"/>
                  </a:schemeClr>
                </a:solidFill>
              </a:rPr>
            </a:br>
            <a:r>
              <a:rPr lang="ru-RU" sz="3100" b="1" i="1" dirty="0" smtClean="0">
                <a:solidFill>
                  <a:schemeClr val="accent4">
                    <a:lumMod val="50000"/>
                  </a:schemeClr>
                </a:solidFill>
              </a:rPr>
              <a:t>4. выбивающий из общего темпа.</a:t>
            </a:r>
            <a:br>
              <a:rPr lang="ru-RU" sz="3100" b="1" i="1" dirty="0" smtClean="0">
                <a:solidFill>
                  <a:schemeClr val="accent4">
                    <a:lumMod val="50000"/>
                  </a:schemeClr>
                </a:solidFill>
              </a:rPr>
            </a:br>
            <a:r>
              <a:rPr lang="ru-RU" sz="3100" b="1" i="1" dirty="0" smtClean="0">
                <a:solidFill>
                  <a:schemeClr val="accent4">
                    <a:lumMod val="50000"/>
                  </a:schemeClr>
                </a:solidFill>
              </a:rPr>
              <a:t>5. эрудированный.</a:t>
            </a:r>
            <a:br>
              <a:rPr lang="ru-RU" sz="3100" b="1" i="1" dirty="0" smtClean="0">
                <a:solidFill>
                  <a:schemeClr val="accent4">
                    <a:lumMod val="50000"/>
                  </a:schemeClr>
                </a:solidFill>
              </a:rPr>
            </a:br>
            <a:r>
              <a:rPr lang="ru-RU" sz="3100" b="1" i="1" dirty="0" smtClean="0">
                <a:solidFill>
                  <a:schemeClr val="accent4">
                    <a:lumMod val="50000"/>
                  </a:schemeClr>
                </a:solidFill>
              </a:rPr>
              <a:t>6. странный в поведении, непонятный.</a:t>
            </a:r>
            <a:br>
              <a:rPr lang="ru-RU" sz="3100" b="1" i="1" dirty="0" smtClean="0">
                <a:solidFill>
                  <a:schemeClr val="accent4">
                    <a:lumMod val="50000"/>
                  </a:schemeClr>
                </a:solidFill>
              </a:rPr>
            </a:br>
            <a:r>
              <a:rPr lang="ru-RU" sz="3100" b="1" i="1" dirty="0" smtClean="0">
                <a:solidFill>
                  <a:schemeClr val="accent4">
                    <a:lumMod val="50000"/>
                  </a:schemeClr>
                </a:solidFill>
              </a:rPr>
              <a:t>7. умеющий поддержать общее дело.</a:t>
            </a:r>
            <a:br>
              <a:rPr lang="ru-RU" sz="3100" b="1" i="1" dirty="0" smtClean="0">
                <a:solidFill>
                  <a:schemeClr val="accent4">
                    <a:lumMod val="50000"/>
                  </a:schemeClr>
                </a:solidFill>
              </a:rPr>
            </a:br>
            <a:r>
              <a:rPr lang="ru-RU" sz="3100" b="1" i="1" dirty="0" smtClean="0">
                <a:solidFill>
                  <a:schemeClr val="accent4">
                    <a:lumMod val="50000"/>
                  </a:schemeClr>
                </a:solidFill>
              </a:rPr>
              <a:t>8. выскакивающий на уроке с нелепыми замечаниями.</a:t>
            </a:r>
            <a:br>
              <a:rPr lang="ru-RU" sz="3100" b="1" i="1" dirty="0" smtClean="0">
                <a:solidFill>
                  <a:schemeClr val="accent4">
                    <a:lumMod val="50000"/>
                  </a:schemeClr>
                </a:solidFill>
              </a:rPr>
            </a:br>
            <a:r>
              <a:rPr lang="ru-RU" sz="3100" b="1" i="1" dirty="0" smtClean="0">
                <a:solidFill>
                  <a:schemeClr val="accent4">
                    <a:lumMod val="50000"/>
                  </a:schemeClr>
                </a:solidFill>
              </a:rPr>
              <a:t>9. стабильно успевающий (всегда хорошо учится).</a:t>
            </a:r>
            <a:br>
              <a:rPr lang="ru-RU" sz="3100" b="1" i="1" dirty="0" smtClean="0">
                <a:solidFill>
                  <a:schemeClr val="accent4">
                    <a:lumMod val="50000"/>
                  </a:schemeClr>
                </a:solidFill>
              </a:rPr>
            </a:br>
            <a:r>
              <a:rPr lang="ru-RU" sz="3100" b="1" i="1" dirty="0" smtClean="0">
                <a:solidFill>
                  <a:schemeClr val="accent4">
                    <a:lumMod val="50000"/>
                  </a:schemeClr>
                </a:solidFill>
              </a:rPr>
              <a:t>10. занятый своими делами (индивидуалист).</a:t>
            </a:r>
            <a:endParaRPr lang="ru-RU" sz="3100" b="1" i="1" dirty="0">
              <a:solidFill>
                <a:schemeClr val="accent4">
                  <a:lumMod val="50000"/>
                </a:schemeClr>
              </a:solidFill>
            </a:endParaRPr>
          </a:p>
        </p:txBody>
      </p:sp>
    </p:spTree>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4848236"/>
          </a:xfrm>
        </p:spPr>
        <p:txBody>
          <a:bodyPr>
            <a:normAutofit fontScale="90000"/>
          </a:bodyPr>
          <a:lstStyle/>
          <a:p>
            <a:r>
              <a:rPr lang="ru-RU" sz="2800" b="1" i="1" dirty="0" smtClean="0">
                <a:solidFill>
                  <a:schemeClr val="accent4">
                    <a:lumMod val="50000"/>
                  </a:schemeClr>
                </a:solidFill>
              </a:rPr>
              <a:t>11. быстро, «на лету» схватывающий.</a:t>
            </a:r>
            <a:br>
              <a:rPr lang="ru-RU" sz="2800" b="1" i="1" dirty="0" smtClean="0">
                <a:solidFill>
                  <a:schemeClr val="accent4">
                    <a:lumMod val="50000"/>
                  </a:schemeClr>
                </a:solidFill>
              </a:rPr>
            </a:br>
            <a:r>
              <a:rPr lang="ru-RU" sz="2800" b="1" i="1" dirty="0" smtClean="0">
                <a:solidFill>
                  <a:schemeClr val="accent4">
                    <a:lumMod val="50000"/>
                  </a:schemeClr>
                </a:solidFill>
              </a:rPr>
              <a:t>12. конфликтный, необщительный.</a:t>
            </a:r>
            <a:br>
              <a:rPr lang="ru-RU" sz="2800" b="1" i="1" dirty="0" smtClean="0">
                <a:solidFill>
                  <a:schemeClr val="accent4">
                    <a:lumMod val="50000"/>
                  </a:schemeClr>
                </a:solidFill>
              </a:rPr>
            </a:br>
            <a:r>
              <a:rPr lang="ru-RU" sz="2800" b="1" i="1" dirty="0" smtClean="0">
                <a:solidFill>
                  <a:schemeClr val="accent4">
                    <a:lumMod val="50000"/>
                  </a:schemeClr>
                </a:solidFill>
              </a:rPr>
              <a:t>13. общающийся легко, приятный в общении.</a:t>
            </a:r>
            <a:br>
              <a:rPr lang="ru-RU" sz="2800" b="1" i="1" dirty="0" smtClean="0">
                <a:solidFill>
                  <a:schemeClr val="accent4">
                    <a:lumMod val="50000"/>
                  </a:schemeClr>
                </a:solidFill>
              </a:rPr>
            </a:br>
            <a:r>
              <a:rPr lang="ru-RU" sz="2800" b="1" i="1" dirty="0" smtClean="0">
                <a:solidFill>
                  <a:schemeClr val="accent4">
                    <a:lumMod val="50000"/>
                  </a:schemeClr>
                </a:solidFill>
              </a:rPr>
              <a:t>14. иногда тугодум, иногда не может понять очевидного.</a:t>
            </a:r>
            <a:br>
              <a:rPr lang="ru-RU" sz="2800" b="1" i="1" dirty="0" smtClean="0">
                <a:solidFill>
                  <a:schemeClr val="accent4">
                    <a:lumMod val="50000"/>
                  </a:schemeClr>
                </a:solidFill>
              </a:rPr>
            </a:br>
            <a:r>
              <a:rPr lang="ru-RU" sz="2800" b="1" i="1" dirty="0" smtClean="0">
                <a:solidFill>
                  <a:schemeClr val="accent4">
                    <a:lumMod val="50000"/>
                  </a:schemeClr>
                </a:solidFill>
              </a:rPr>
              <a:t>15. ясно, понятно для всех выражающий свои мысли.</a:t>
            </a:r>
            <a:br>
              <a:rPr lang="ru-RU" sz="2800" b="1" i="1" dirty="0" smtClean="0">
                <a:solidFill>
                  <a:schemeClr val="accent4">
                    <a:lumMod val="50000"/>
                  </a:schemeClr>
                </a:solidFill>
              </a:rPr>
            </a:br>
            <a:r>
              <a:rPr lang="ru-RU" sz="2800" b="1" i="1" dirty="0" smtClean="0">
                <a:solidFill>
                  <a:schemeClr val="accent4">
                    <a:lumMod val="50000"/>
                  </a:schemeClr>
                </a:solidFill>
              </a:rPr>
              <a:t>16. не всегда желающий подчиняться большинству или официальному руководителю.</a:t>
            </a:r>
            <a:br>
              <a:rPr lang="ru-RU" sz="2800" b="1" i="1" dirty="0" smtClean="0">
                <a:solidFill>
                  <a:schemeClr val="accent4">
                    <a:lumMod val="50000"/>
                  </a:schemeClr>
                </a:solidFill>
              </a:rPr>
            </a:br>
            <a:r>
              <a:rPr lang="ru-RU" sz="2800" b="1" i="1" dirty="0" smtClean="0">
                <a:solidFill>
                  <a:schemeClr val="accent4">
                    <a:lumMod val="50000"/>
                  </a:schemeClr>
                </a:solidFill>
              </a:rPr>
              <a:t/>
            </a:r>
            <a:br>
              <a:rPr lang="ru-RU" sz="2800" b="1" i="1" dirty="0" smtClean="0">
                <a:solidFill>
                  <a:schemeClr val="accent4">
                    <a:lumMod val="50000"/>
                  </a:schemeClr>
                </a:solidFill>
              </a:rPr>
            </a:br>
            <a:r>
              <a:rPr lang="ru-RU" sz="2800" b="1" i="1" dirty="0" smtClean="0">
                <a:solidFill>
                  <a:schemeClr val="accent4">
                    <a:lumMod val="50000"/>
                  </a:schemeClr>
                </a:solidFill>
              </a:rPr>
              <a:t>Каких  + у вас больше? Если чётных, то ВЫ являетесь нестандартным учителем!</a:t>
            </a:r>
            <a:br>
              <a:rPr lang="ru-RU" sz="2800" b="1" i="1" dirty="0" smtClean="0">
                <a:solidFill>
                  <a:schemeClr val="accent4">
                    <a:lumMod val="50000"/>
                  </a:schemeClr>
                </a:solidFill>
              </a:rPr>
            </a:br>
            <a:r>
              <a:rPr lang="ru-RU" sz="2800" b="1" i="1" dirty="0" smtClean="0">
                <a:solidFill>
                  <a:schemeClr val="accent4">
                    <a:lumMod val="50000"/>
                  </a:schemeClr>
                </a:solidFill>
              </a:rPr>
              <a:t/>
            </a:r>
            <a:br>
              <a:rPr lang="ru-RU" sz="2800" b="1" i="1" dirty="0" smtClean="0">
                <a:solidFill>
                  <a:schemeClr val="accent4">
                    <a:lumMod val="50000"/>
                  </a:schemeClr>
                </a:solidFill>
              </a:rPr>
            </a:br>
            <a:endParaRPr lang="ru-RU" sz="2800" b="1" i="1" dirty="0">
              <a:solidFill>
                <a:schemeClr val="accent4">
                  <a:lumMod val="50000"/>
                </a:schemeClr>
              </a:solidFill>
            </a:endParaRPr>
          </a:p>
        </p:txBody>
      </p:sp>
      <p:pic>
        <p:nvPicPr>
          <p:cNvPr id="3" name="Picture 9" descr="mother_child"/>
          <p:cNvPicPr>
            <a:picLocks noChangeAspect="1" noChangeArrowheads="1"/>
          </p:cNvPicPr>
          <p:nvPr/>
        </p:nvPicPr>
        <p:blipFill>
          <a:blip r:embed="rId2"/>
          <a:srcRect/>
          <a:stretch>
            <a:fillRect/>
          </a:stretch>
        </p:blipFill>
        <p:spPr bwMode="auto">
          <a:xfrm>
            <a:off x="4721710" y="4143380"/>
            <a:ext cx="3993694" cy="2714620"/>
          </a:xfrm>
          <a:prstGeom prst="rect">
            <a:avLst/>
          </a:prstGeom>
          <a:noFill/>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357166"/>
            <a:ext cx="8229600" cy="1847840"/>
          </a:xfrm>
        </p:spPr>
        <p:txBody>
          <a:bodyPr>
            <a:normAutofit/>
          </a:bodyPr>
          <a:lstStyle/>
          <a:p>
            <a:r>
              <a:rPr lang="ru-RU" sz="3600" b="1" dirty="0" smtClean="0">
                <a:solidFill>
                  <a:srgbClr val="0033CC"/>
                </a:solidFill>
              </a:rPr>
              <a:t>Система поддержки одарённости </a:t>
            </a:r>
            <a:br>
              <a:rPr lang="ru-RU" sz="3600" b="1" dirty="0" smtClean="0">
                <a:solidFill>
                  <a:srgbClr val="0033CC"/>
                </a:solidFill>
              </a:rPr>
            </a:br>
            <a:r>
              <a:rPr lang="ru-RU" sz="3600" b="1" dirty="0" smtClean="0">
                <a:solidFill>
                  <a:srgbClr val="0033CC"/>
                </a:solidFill>
              </a:rPr>
              <a:t>в МОУ «СОШ</a:t>
            </a:r>
            <a:r>
              <a:rPr lang="ru-RU" sz="3600" b="1" dirty="0" smtClean="0">
                <a:solidFill>
                  <a:srgbClr val="0033CC"/>
                </a:solidFill>
              </a:rPr>
              <a:t>№73»</a:t>
            </a:r>
            <a:r>
              <a:rPr lang="ru-RU" sz="4400" b="1" dirty="0" smtClean="0">
                <a:solidFill>
                  <a:srgbClr val="0033CC"/>
                </a:solidFill>
              </a:rPr>
              <a:t/>
            </a:r>
            <a:br>
              <a:rPr lang="ru-RU" sz="4400" b="1" dirty="0" smtClean="0">
                <a:solidFill>
                  <a:srgbClr val="0033CC"/>
                </a:solidFill>
              </a:rPr>
            </a:br>
            <a:endParaRPr lang="ru-RU" dirty="0"/>
          </a:p>
        </p:txBody>
      </p:sp>
      <p:sp>
        <p:nvSpPr>
          <p:cNvPr id="3" name="Прямоугольник 2"/>
          <p:cNvSpPr/>
          <p:nvPr/>
        </p:nvSpPr>
        <p:spPr>
          <a:xfrm>
            <a:off x="357158" y="1428736"/>
            <a:ext cx="8429684" cy="954107"/>
          </a:xfrm>
          <a:prstGeom prst="rect">
            <a:avLst/>
          </a:prstGeom>
        </p:spPr>
        <p:txBody>
          <a:bodyPr wrap="square">
            <a:spAutoFit/>
          </a:bodyPr>
          <a:lstStyle/>
          <a:p>
            <a:r>
              <a:rPr lang="ru-RU" sz="2800" b="1" dirty="0" smtClean="0">
                <a:solidFill>
                  <a:srgbClr val="0033CC"/>
                </a:solidFill>
              </a:rPr>
              <a:t> Развитие образовательного пространства, </a:t>
            </a:r>
          </a:p>
          <a:p>
            <a:r>
              <a:rPr lang="ru-RU" sz="2800" b="1" dirty="0" smtClean="0">
                <a:solidFill>
                  <a:srgbClr val="0033CC"/>
                </a:solidFill>
              </a:rPr>
              <a:t>	поддерживающего творческую среду</a:t>
            </a:r>
            <a:endParaRPr lang="ru-RU" sz="2800" b="1" dirty="0">
              <a:solidFill>
                <a:srgbClr val="0033CC"/>
              </a:solidFill>
            </a:endParaRPr>
          </a:p>
        </p:txBody>
      </p:sp>
      <p:sp>
        <p:nvSpPr>
          <p:cNvPr id="4" name="Прямоугольник 3"/>
          <p:cNvSpPr/>
          <p:nvPr/>
        </p:nvSpPr>
        <p:spPr>
          <a:xfrm>
            <a:off x="357158" y="3000372"/>
            <a:ext cx="2857520" cy="2308324"/>
          </a:xfrm>
          <a:prstGeom prst="rect">
            <a:avLst/>
          </a:prstGeom>
        </p:spPr>
        <p:txBody>
          <a:bodyPr wrap="square">
            <a:spAutoFit/>
          </a:bodyPr>
          <a:lstStyle/>
          <a:p>
            <a:pPr algn="ctr"/>
            <a:r>
              <a:rPr lang="ru-RU" sz="4800" b="1" kern="10" dirty="0" smtClean="0">
                <a:ln w="9525">
                  <a:solidFill>
                    <a:srgbClr val="000000"/>
                  </a:solidFill>
                  <a:round/>
                  <a:headEnd/>
                  <a:tailEnd/>
                </a:ln>
                <a:solidFill>
                  <a:schemeClr val="accent4">
                    <a:lumMod val="75000"/>
                  </a:schemeClr>
                </a:solidFill>
                <a:latin typeface="Impact"/>
              </a:rPr>
              <a:t>Урочное</a:t>
            </a:r>
          </a:p>
          <a:p>
            <a:pPr algn="ctr"/>
            <a:r>
              <a:rPr lang="ru-RU" sz="4800" b="1" kern="10" dirty="0" smtClean="0">
                <a:ln w="9525">
                  <a:solidFill>
                    <a:srgbClr val="000000"/>
                  </a:solidFill>
                  <a:round/>
                  <a:headEnd/>
                  <a:tailEnd/>
                </a:ln>
                <a:solidFill>
                  <a:schemeClr val="accent4">
                    <a:lumMod val="75000"/>
                  </a:schemeClr>
                </a:solidFill>
                <a:latin typeface="Impact"/>
              </a:rPr>
              <a:t>пространство</a:t>
            </a:r>
            <a:endParaRPr lang="ru-RU" sz="4800" b="1" kern="10" dirty="0">
              <a:ln w="9525">
                <a:solidFill>
                  <a:srgbClr val="000000"/>
                </a:solidFill>
                <a:round/>
                <a:headEnd/>
                <a:tailEnd/>
              </a:ln>
              <a:solidFill>
                <a:schemeClr val="accent4">
                  <a:lumMod val="75000"/>
                </a:schemeClr>
              </a:solidFill>
              <a:latin typeface="Impact"/>
            </a:endParaRPr>
          </a:p>
        </p:txBody>
      </p:sp>
      <p:sp>
        <p:nvSpPr>
          <p:cNvPr id="5" name="Прямоугольник 4"/>
          <p:cNvSpPr/>
          <p:nvPr/>
        </p:nvSpPr>
        <p:spPr>
          <a:xfrm>
            <a:off x="3143240" y="2357431"/>
            <a:ext cx="2500330" cy="2800767"/>
          </a:xfrm>
          <a:prstGeom prst="rect">
            <a:avLst/>
          </a:prstGeom>
        </p:spPr>
        <p:txBody>
          <a:bodyPr wrap="square">
            <a:spAutoFit/>
          </a:bodyPr>
          <a:lstStyle/>
          <a:p>
            <a:pPr algn="ctr"/>
            <a:r>
              <a:rPr lang="ru-RU" sz="4400" b="1" kern="10" dirty="0" smtClean="0">
                <a:ln w="9525">
                  <a:solidFill>
                    <a:srgbClr val="000000"/>
                  </a:solidFill>
                  <a:round/>
                  <a:headEnd/>
                  <a:tailEnd/>
                </a:ln>
                <a:solidFill>
                  <a:schemeClr val="accent4">
                    <a:lumMod val="75000"/>
                  </a:schemeClr>
                </a:solidFill>
                <a:latin typeface="Impact"/>
              </a:rPr>
              <a:t>Внеурочное</a:t>
            </a:r>
          </a:p>
          <a:p>
            <a:pPr algn="ctr"/>
            <a:r>
              <a:rPr lang="ru-RU" sz="4400" b="1" kern="10" dirty="0" smtClean="0">
                <a:ln w="9525">
                  <a:solidFill>
                    <a:srgbClr val="000000"/>
                  </a:solidFill>
                  <a:round/>
                  <a:headEnd/>
                  <a:tailEnd/>
                </a:ln>
                <a:solidFill>
                  <a:schemeClr val="accent4">
                    <a:lumMod val="75000"/>
                  </a:schemeClr>
                </a:solidFill>
                <a:latin typeface="Impact"/>
              </a:rPr>
              <a:t>пространство</a:t>
            </a:r>
          </a:p>
        </p:txBody>
      </p:sp>
      <p:sp>
        <p:nvSpPr>
          <p:cNvPr id="6" name="Прямоугольник 5"/>
          <p:cNvSpPr/>
          <p:nvPr/>
        </p:nvSpPr>
        <p:spPr>
          <a:xfrm>
            <a:off x="6215074" y="2643183"/>
            <a:ext cx="2428892" cy="2800767"/>
          </a:xfrm>
          <a:prstGeom prst="rect">
            <a:avLst/>
          </a:prstGeom>
        </p:spPr>
        <p:txBody>
          <a:bodyPr wrap="square">
            <a:spAutoFit/>
          </a:bodyPr>
          <a:lstStyle/>
          <a:p>
            <a:pPr algn="ctr"/>
            <a:r>
              <a:rPr lang="ru-RU" sz="4400" b="1" kern="10" dirty="0" smtClean="0">
                <a:ln w="9525">
                  <a:solidFill>
                    <a:srgbClr val="000000"/>
                  </a:solidFill>
                  <a:round/>
                  <a:headEnd/>
                  <a:tailEnd/>
                </a:ln>
                <a:solidFill>
                  <a:schemeClr val="accent4">
                    <a:lumMod val="75000"/>
                  </a:schemeClr>
                </a:solidFill>
                <a:latin typeface="Impact"/>
              </a:rPr>
              <a:t>Дополнительное </a:t>
            </a:r>
          </a:p>
          <a:p>
            <a:pPr algn="ctr"/>
            <a:r>
              <a:rPr lang="ru-RU" sz="4400" b="1" kern="10" dirty="0" smtClean="0">
                <a:ln w="9525">
                  <a:solidFill>
                    <a:srgbClr val="000000"/>
                  </a:solidFill>
                  <a:round/>
                  <a:headEnd/>
                  <a:tailEnd/>
                </a:ln>
                <a:solidFill>
                  <a:schemeClr val="accent4">
                    <a:lumMod val="75000"/>
                  </a:schemeClr>
                </a:solidFill>
                <a:latin typeface="Impact"/>
              </a:rPr>
              <a:t>образование</a:t>
            </a:r>
            <a:endParaRPr lang="ru-RU" sz="4400" b="1" kern="10" dirty="0">
              <a:ln w="9525">
                <a:solidFill>
                  <a:srgbClr val="000000"/>
                </a:solidFill>
                <a:round/>
                <a:headEnd/>
                <a:tailEnd/>
              </a:ln>
              <a:solidFill>
                <a:schemeClr val="accent4">
                  <a:lumMod val="75000"/>
                </a:schemeClr>
              </a:solidFill>
              <a:latin typeface="Impact"/>
            </a:endParaRPr>
          </a:p>
        </p:txBody>
      </p:sp>
    </p:spTree>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6705600"/>
          </a:xfrm>
        </p:spPr>
        <p:txBody>
          <a:bodyPr>
            <a:normAutofit fontScale="90000"/>
          </a:bodyPr>
          <a:lstStyle/>
          <a:p>
            <a:r>
              <a:rPr lang="ru-RU" sz="3200" dirty="0" smtClean="0">
                <a:solidFill>
                  <a:schemeClr val="bg2">
                    <a:lumMod val="75000"/>
                  </a:schemeClr>
                </a:solidFill>
                <a:latin typeface="Arial" charset="0"/>
              </a:rPr>
              <a:t>Вот вышел сеятель сеять;</a:t>
            </a:r>
            <a:br>
              <a:rPr lang="ru-RU" sz="3200" dirty="0" smtClean="0">
                <a:solidFill>
                  <a:schemeClr val="bg2">
                    <a:lumMod val="75000"/>
                  </a:schemeClr>
                </a:solidFill>
                <a:latin typeface="Arial" charset="0"/>
              </a:rPr>
            </a:br>
            <a:r>
              <a:rPr lang="ru-RU" sz="3200" dirty="0" smtClean="0">
                <a:solidFill>
                  <a:schemeClr val="bg2">
                    <a:lumMod val="75000"/>
                  </a:schemeClr>
                </a:solidFill>
                <a:latin typeface="Arial" charset="0"/>
              </a:rPr>
              <a:t>И когда он сеял, иное упало при дороге,</a:t>
            </a:r>
            <a:br>
              <a:rPr lang="ru-RU" sz="3200" dirty="0" smtClean="0">
                <a:solidFill>
                  <a:schemeClr val="bg2">
                    <a:lumMod val="75000"/>
                  </a:schemeClr>
                </a:solidFill>
                <a:latin typeface="Arial" charset="0"/>
              </a:rPr>
            </a:br>
            <a:r>
              <a:rPr lang="ru-RU" sz="3200" dirty="0" smtClean="0">
                <a:solidFill>
                  <a:schemeClr val="bg2">
                    <a:lumMod val="75000"/>
                  </a:schemeClr>
                </a:solidFill>
                <a:latin typeface="Arial" charset="0"/>
              </a:rPr>
              <a:t>И налетели птицы и поклевали то;</a:t>
            </a:r>
            <a:br>
              <a:rPr lang="ru-RU" sz="3200" dirty="0" smtClean="0">
                <a:solidFill>
                  <a:schemeClr val="bg2">
                    <a:lumMod val="75000"/>
                  </a:schemeClr>
                </a:solidFill>
                <a:latin typeface="Arial" charset="0"/>
              </a:rPr>
            </a:br>
            <a:r>
              <a:rPr lang="ru-RU" sz="3200" dirty="0" smtClean="0">
                <a:solidFill>
                  <a:schemeClr val="bg2">
                    <a:lumMod val="75000"/>
                  </a:schemeClr>
                </a:solidFill>
                <a:latin typeface="Arial" charset="0"/>
              </a:rPr>
              <a:t>Иное упало на места каменистые.</a:t>
            </a:r>
            <a:br>
              <a:rPr lang="ru-RU" sz="3200" dirty="0" smtClean="0">
                <a:solidFill>
                  <a:schemeClr val="bg2">
                    <a:lumMod val="75000"/>
                  </a:schemeClr>
                </a:solidFill>
                <a:latin typeface="Arial" charset="0"/>
              </a:rPr>
            </a:br>
            <a:r>
              <a:rPr lang="ru-RU" sz="3200" dirty="0" smtClean="0">
                <a:solidFill>
                  <a:schemeClr val="bg2">
                    <a:lumMod val="75000"/>
                  </a:schemeClr>
                </a:solidFill>
                <a:latin typeface="Arial" charset="0"/>
              </a:rPr>
              <a:t>Где немного было земли,</a:t>
            </a:r>
            <a:br>
              <a:rPr lang="ru-RU" sz="3200" dirty="0" smtClean="0">
                <a:solidFill>
                  <a:schemeClr val="bg2">
                    <a:lumMod val="75000"/>
                  </a:schemeClr>
                </a:solidFill>
                <a:latin typeface="Arial" charset="0"/>
              </a:rPr>
            </a:br>
            <a:r>
              <a:rPr lang="ru-RU" sz="3200" dirty="0" smtClean="0">
                <a:solidFill>
                  <a:schemeClr val="bg2">
                    <a:lumMod val="75000"/>
                  </a:schemeClr>
                </a:solidFill>
                <a:latin typeface="Arial" charset="0"/>
              </a:rPr>
              <a:t>И вскоре взошло, потому что земля была неглубоко;</a:t>
            </a:r>
            <a:br>
              <a:rPr lang="ru-RU" sz="3200" dirty="0" smtClean="0">
                <a:solidFill>
                  <a:schemeClr val="bg2">
                    <a:lumMod val="75000"/>
                  </a:schemeClr>
                </a:solidFill>
                <a:latin typeface="Arial" charset="0"/>
              </a:rPr>
            </a:br>
            <a:r>
              <a:rPr lang="ru-RU" sz="3200" dirty="0" smtClean="0">
                <a:solidFill>
                  <a:schemeClr val="bg2">
                    <a:lumMod val="75000"/>
                  </a:schemeClr>
                </a:solidFill>
                <a:latin typeface="Arial" charset="0"/>
              </a:rPr>
              <a:t>Когда же взошло солнце, увяло</a:t>
            </a:r>
            <a:br>
              <a:rPr lang="ru-RU" sz="3200" dirty="0" smtClean="0">
                <a:solidFill>
                  <a:schemeClr val="bg2">
                    <a:lumMod val="75000"/>
                  </a:schemeClr>
                </a:solidFill>
                <a:latin typeface="Arial" charset="0"/>
              </a:rPr>
            </a:br>
            <a:r>
              <a:rPr lang="ru-RU" sz="3200" dirty="0" smtClean="0">
                <a:solidFill>
                  <a:schemeClr val="bg2">
                    <a:lumMod val="75000"/>
                  </a:schemeClr>
                </a:solidFill>
                <a:latin typeface="Arial" charset="0"/>
              </a:rPr>
              <a:t>И, как не имело корня, засохло.</a:t>
            </a:r>
            <a:br>
              <a:rPr lang="ru-RU" sz="3200" dirty="0" smtClean="0">
                <a:solidFill>
                  <a:schemeClr val="bg2">
                    <a:lumMod val="75000"/>
                  </a:schemeClr>
                </a:solidFill>
                <a:latin typeface="Arial" charset="0"/>
              </a:rPr>
            </a:br>
            <a:r>
              <a:rPr lang="ru-RU" sz="3200" dirty="0" smtClean="0">
                <a:solidFill>
                  <a:schemeClr val="bg2">
                    <a:lumMod val="75000"/>
                  </a:schemeClr>
                </a:solidFill>
                <a:latin typeface="Arial" charset="0"/>
              </a:rPr>
              <a:t>Иное упало в терние,</a:t>
            </a:r>
            <a:br>
              <a:rPr lang="ru-RU" sz="3200" dirty="0" smtClean="0">
                <a:solidFill>
                  <a:schemeClr val="bg2">
                    <a:lumMod val="75000"/>
                  </a:schemeClr>
                </a:solidFill>
                <a:latin typeface="Arial" charset="0"/>
              </a:rPr>
            </a:br>
            <a:r>
              <a:rPr lang="ru-RU" sz="3200" dirty="0" smtClean="0">
                <a:solidFill>
                  <a:schemeClr val="bg2">
                    <a:lumMod val="75000"/>
                  </a:schemeClr>
                </a:solidFill>
                <a:latin typeface="Arial" charset="0"/>
              </a:rPr>
              <a:t>И выросло терние и заглушило его.</a:t>
            </a:r>
            <a:br>
              <a:rPr lang="ru-RU" sz="3200" dirty="0" smtClean="0">
                <a:solidFill>
                  <a:schemeClr val="bg2">
                    <a:lumMod val="75000"/>
                  </a:schemeClr>
                </a:solidFill>
                <a:latin typeface="Arial" charset="0"/>
              </a:rPr>
            </a:br>
            <a:r>
              <a:rPr lang="ru-RU" sz="3200" dirty="0" smtClean="0">
                <a:solidFill>
                  <a:schemeClr val="bg2">
                    <a:lumMod val="75000"/>
                  </a:schemeClr>
                </a:solidFill>
                <a:latin typeface="Arial" charset="0"/>
              </a:rPr>
              <a:t>Иное упало на добрую землю</a:t>
            </a:r>
            <a:br>
              <a:rPr lang="ru-RU" sz="3200" dirty="0" smtClean="0">
                <a:solidFill>
                  <a:schemeClr val="bg2">
                    <a:lumMod val="75000"/>
                  </a:schemeClr>
                </a:solidFill>
                <a:latin typeface="Arial" charset="0"/>
              </a:rPr>
            </a:br>
            <a:r>
              <a:rPr lang="ru-RU" sz="3200" dirty="0" smtClean="0">
                <a:solidFill>
                  <a:schemeClr val="bg2">
                    <a:lumMod val="75000"/>
                  </a:schemeClr>
                </a:solidFill>
                <a:latin typeface="Arial" charset="0"/>
              </a:rPr>
              <a:t>И принесло плод…</a:t>
            </a:r>
            <a:r>
              <a:rPr lang="ru-RU" sz="4400" dirty="0" smtClean="0">
                <a:latin typeface="Arial" charset="0"/>
              </a:rPr>
              <a:t/>
            </a:r>
            <a:br>
              <a:rPr lang="ru-RU" sz="4400" dirty="0" smtClean="0">
                <a:latin typeface="Arial" charset="0"/>
              </a:rPr>
            </a:br>
            <a:endParaRPr lang="ru-RU" dirty="0"/>
          </a:p>
        </p:txBody>
      </p:sp>
      <p:pic>
        <p:nvPicPr>
          <p:cNvPr id="3" name="Picture 8" descr="052a"/>
          <p:cNvPicPr>
            <a:picLocks noChangeAspect="1" noChangeArrowheads="1" noCrop="1"/>
          </p:cNvPicPr>
          <p:nvPr/>
        </p:nvPicPr>
        <p:blipFill>
          <a:blip r:embed="rId2"/>
          <a:srcRect/>
          <a:stretch>
            <a:fillRect/>
          </a:stretch>
        </p:blipFill>
        <p:spPr bwMode="auto">
          <a:xfrm>
            <a:off x="6003582" y="4214818"/>
            <a:ext cx="2529231" cy="2143140"/>
          </a:xfrm>
          <a:prstGeom prst="rect">
            <a:avLst/>
          </a:prstGeom>
          <a:noFill/>
        </p:spPr>
      </p:pic>
    </p:spTree>
  </p:cSld>
  <p:clrMapOvr>
    <a:masterClrMapping/>
  </p:clrMapOvr>
  <p:transition spd="med">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Настя\Documents\фото одаренные\P1010897.JPG"/>
          <p:cNvPicPr>
            <a:picLocks noChangeAspect="1" noChangeArrowheads="1"/>
          </p:cNvPicPr>
          <p:nvPr/>
        </p:nvPicPr>
        <p:blipFill>
          <a:blip r:embed="rId2" cstate="print"/>
          <a:srcRect/>
          <a:stretch>
            <a:fillRect/>
          </a:stretch>
        </p:blipFill>
        <p:spPr bwMode="auto">
          <a:xfrm>
            <a:off x="0" y="0"/>
            <a:ext cx="3053957" cy="4071942"/>
          </a:xfrm>
          <a:prstGeom prst="rect">
            <a:avLst/>
          </a:prstGeom>
          <a:noFill/>
        </p:spPr>
      </p:pic>
      <p:pic>
        <p:nvPicPr>
          <p:cNvPr id="2051" name="Picture 3" descr="C:\Users\Настя\Documents\фото одаренные\P1010898.JPG"/>
          <p:cNvPicPr>
            <a:picLocks noChangeAspect="1" noChangeArrowheads="1"/>
          </p:cNvPicPr>
          <p:nvPr/>
        </p:nvPicPr>
        <p:blipFill>
          <a:blip r:embed="rId3" cstate="print"/>
          <a:srcRect/>
          <a:stretch>
            <a:fillRect/>
          </a:stretch>
        </p:blipFill>
        <p:spPr bwMode="auto">
          <a:xfrm>
            <a:off x="6197200" y="2928934"/>
            <a:ext cx="2946800" cy="3929066"/>
          </a:xfrm>
          <a:prstGeom prst="rect">
            <a:avLst/>
          </a:prstGeom>
          <a:noFill/>
        </p:spPr>
      </p:pic>
      <p:pic>
        <p:nvPicPr>
          <p:cNvPr id="2053" name="Picture 5" descr="C:\Users\Настя\Documents\фото одаренные\P1010899.JPG"/>
          <p:cNvPicPr>
            <a:picLocks noChangeAspect="1" noChangeArrowheads="1"/>
          </p:cNvPicPr>
          <p:nvPr/>
        </p:nvPicPr>
        <p:blipFill>
          <a:blip r:embed="rId4" cstate="print"/>
          <a:srcRect/>
          <a:stretch>
            <a:fillRect/>
          </a:stretch>
        </p:blipFill>
        <p:spPr bwMode="auto">
          <a:xfrm>
            <a:off x="4071934" y="0"/>
            <a:ext cx="2928940" cy="3905253"/>
          </a:xfrm>
          <a:prstGeom prst="rect">
            <a:avLst/>
          </a:prstGeom>
          <a:noFill/>
        </p:spPr>
      </p:pic>
      <p:pic>
        <p:nvPicPr>
          <p:cNvPr id="2054" name="Picture 6" descr="C:\Users\Настя\Documents\фото одаренные\P1010900.JPG"/>
          <p:cNvPicPr>
            <a:picLocks noChangeAspect="1" noChangeArrowheads="1"/>
          </p:cNvPicPr>
          <p:nvPr/>
        </p:nvPicPr>
        <p:blipFill>
          <a:blip r:embed="rId5" cstate="print"/>
          <a:srcRect/>
          <a:stretch>
            <a:fillRect/>
          </a:stretch>
        </p:blipFill>
        <p:spPr bwMode="auto">
          <a:xfrm>
            <a:off x="2643174" y="3619501"/>
            <a:ext cx="2428874" cy="3238499"/>
          </a:xfrm>
          <a:prstGeom prst="rect">
            <a:avLst/>
          </a:prstGeom>
          <a:noFill/>
        </p:spPr>
      </p:pic>
    </p:spTree>
  </p:cSld>
  <p:clrMapOvr>
    <a:masterClrMapping/>
  </p:clrMapOvr>
  <p:transition spd="med">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ox(in)">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053"/>
                                        </p:tgtEl>
                                        <p:attrNameLst>
                                          <p:attrName>style.visibility</p:attrName>
                                        </p:attrNameLst>
                                      </p:cBhvr>
                                      <p:to>
                                        <p:strVal val="visible"/>
                                      </p:to>
                                    </p:set>
                                    <p:anim to="" calcmode="lin" valueType="num">
                                      <p:cBhvr>
                                        <p:cTn id="12" dur="1" fill="hold"/>
                                        <p:tgtEl>
                                          <p:spTgt spid="2053"/>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054"/>
                                        </p:tgtEl>
                                        <p:attrNameLst>
                                          <p:attrName>style.visibility</p:attrName>
                                        </p:attrNameLst>
                                      </p:cBhvr>
                                      <p:to>
                                        <p:strVal val="visible"/>
                                      </p:to>
                                    </p:set>
                                    <p:animEffect transition="in" filter="checkerboard(across)">
                                      <p:cBhvr>
                                        <p:cTn id="17" dur="500"/>
                                        <p:tgtEl>
                                          <p:spTgt spid="205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2051"/>
                                        </p:tgtEl>
                                        <p:attrNameLst>
                                          <p:attrName>style.visibility</p:attrName>
                                        </p:attrNameLst>
                                      </p:cBhvr>
                                      <p:to>
                                        <p:strVal val="visible"/>
                                      </p:to>
                                    </p:set>
                                    <p:animEffect transition="in" filter="diamond(in)">
                                      <p:cBhvr>
                                        <p:cTn id="22"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Настя\Documents\фото одаренные\P1010901.JPG"/>
          <p:cNvPicPr>
            <a:picLocks noChangeAspect="1" noChangeArrowheads="1"/>
          </p:cNvPicPr>
          <p:nvPr/>
        </p:nvPicPr>
        <p:blipFill>
          <a:blip r:embed="rId2" cstate="print"/>
          <a:srcRect/>
          <a:stretch>
            <a:fillRect/>
          </a:stretch>
        </p:blipFill>
        <p:spPr bwMode="auto">
          <a:xfrm>
            <a:off x="285720" y="-23837"/>
            <a:ext cx="3178973" cy="4238631"/>
          </a:xfrm>
          <a:prstGeom prst="rect">
            <a:avLst/>
          </a:prstGeom>
          <a:noFill/>
        </p:spPr>
      </p:pic>
      <p:pic>
        <p:nvPicPr>
          <p:cNvPr id="3075" name="Picture 3" descr="C:\Users\Настя\Documents\фото одаренные\P1010902.JPG"/>
          <p:cNvPicPr>
            <a:picLocks noChangeAspect="1" noChangeArrowheads="1"/>
          </p:cNvPicPr>
          <p:nvPr/>
        </p:nvPicPr>
        <p:blipFill>
          <a:blip r:embed="rId3" cstate="print"/>
          <a:srcRect/>
          <a:stretch>
            <a:fillRect/>
          </a:stretch>
        </p:blipFill>
        <p:spPr bwMode="auto">
          <a:xfrm>
            <a:off x="6465093" y="3286124"/>
            <a:ext cx="2678907" cy="3571876"/>
          </a:xfrm>
          <a:prstGeom prst="rect">
            <a:avLst/>
          </a:prstGeom>
          <a:noFill/>
        </p:spPr>
      </p:pic>
      <p:pic>
        <p:nvPicPr>
          <p:cNvPr id="3076" name="Picture 4" descr="C:\Users\Настя\Documents\фото одаренные\P1010903.JPG"/>
          <p:cNvPicPr>
            <a:picLocks noChangeAspect="1" noChangeArrowheads="1"/>
          </p:cNvPicPr>
          <p:nvPr/>
        </p:nvPicPr>
        <p:blipFill>
          <a:blip r:embed="rId4" cstate="print"/>
          <a:srcRect/>
          <a:stretch>
            <a:fillRect/>
          </a:stretch>
        </p:blipFill>
        <p:spPr bwMode="auto">
          <a:xfrm>
            <a:off x="3286116" y="1857364"/>
            <a:ext cx="2571750" cy="3429000"/>
          </a:xfrm>
          <a:prstGeom prst="rect">
            <a:avLst/>
          </a:prstGeom>
          <a:noFill/>
        </p:spPr>
      </p:pic>
      <p:pic>
        <p:nvPicPr>
          <p:cNvPr id="3077" name="Picture 5" descr="C:\Users\Настя\Documents\фото одаренные\P1010904.JPG"/>
          <p:cNvPicPr>
            <a:picLocks noChangeAspect="1" noChangeArrowheads="1"/>
          </p:cNvPicPr>
          <p:nvPr/>
        </p:nvPicPr>
        <p:blipFill>
          <a:blip r:embed="rId5" cstate="print"/>
          <a:srcRect/>
          <a:stretch>
            <a:fillRect/>
          </a:stretch>
        </p:blipFill>
        <p:spPr bwMode="auto">
          <a:xfrm>
            <a:off x="6215074" y="285728"/>
            <a:ext cx="2571750" cy="3429000"/>
          </a:xfrm>
          <a:prstGeom prst="rect">
            <a:avLst/>
          </a:prstGeom>
          <a:noFill/>
        </p:spPr>
      </p:pic>
      <p:pic>
        <p:nvPicPr>
          <p:cNvPr id="3078" name="Picture 6" descr="C:\Users\Настя\Documents\фото одаренные\P1010905.JPG"/>
          <p:cNvPicPr>
            <a:picLocks noChangeAspect="1" noChangeArrowheads="1"/>
          </p:cNvPicPr>
          <p:nvPr/>
        </p:nvPicPr>
        <p:blipFill>
          <a:blip r:embed="rId6" cstate="print"/>
          <a:srcRect/>
          <a:stretch>
            <a:fillRect/>
          </a:stretch>
        </p:blipFill>
        <p:spPr bwMode="auto">
          <a:xfrm>
            <a:off x="0" y="3429000"/>
            <a:ext cx="2571750" cy="3429000"/>
          </a:xfrm>
          <a:prstGeom prst="rect">
            <a:avLst/>
          </a:prstGeom>
          <a:noFill/>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heckerboard(across)">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078"/>
                                        </p:tgtEl>
                                        <p:attrNameLst>
                                          <p:attrName>style.visibility</p:attrName>
                                        </p:attrNameLst>
                                      </p:cBhvr>
                                      <p:to>
                                        <p:strVal val="visible"/>
                                      </p:to>
                                    </p:set>
                                    <p:anim to="" calcmode="lin" valueType="num">
                                      <p:cBhvr>
                                        <p:cTn id="12" dur="1" fill="hold"/>
                                        <p:tgtEl>
                                          <p:spTgt spid="3078"/>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anim calcmode="lin" valueType="num">
                                      <p:cBhvr additive="base">
                                        <p:cTn id="17" dur="500" fill="hold"/>
                                        <p:tgtEl>
                                          <p:spTgt spid="3076"/>
                                        </p:tgtEl>
                                        <p:attrNameLst>
                                          <p:attrName>ppt_x</p:attrName>
                                        </p:attrNameLst>
                                      </p:cBhvr>
                                      <p:tavLst>
                                        <p:tav tm="0">
                                          <p:val>
                                            <p:strVal val="#ppt_x"/>
                                          </p:val>
                                        </p:tav>
                                        <p:tav tm="100000">
                                          <p:val>
                                            <p:strVal val="#ppt_x"/>
                                          </p:val>
                                        </p:tav>
                                      </p:tavLst>
                                    </p:anim>
                                    <p:anim calcmode="lin" valueType="num">
                                      <p:cBhvr additive="base">
                                        <p:cTn id="18"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077"/>
                                        </p:tgtEl>
                                        <p:attrNameLst>
                                          <p:attrName>style.visibility</p:attrName>
                                        </p:attrNameLst>
                                      </p:cBhvr>
                                      <p:to>
                                        <p:strVal val="visible"/>
                                      </p:to>
                                    </p:set>
                                    <p:animEffect transition="in" filter="blinds(horizontal)">
                                      <p:cBhvr>
                                        <p:cTn id="23" dur="500"/>
                                        <p:tgtEl>
                                          <p:spTgt spid="3077"/>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3075"/>
                                        </p:tgtEl>
                                        <p:attrNameLst>
                                          <p:attrName>style.visibility</p:attrName>
                                        </p:attrNameLst>
                                      </p:cBhvr>
                                      <p:to>
                                        <p:strVal val="visible"/>
                                      </p:to>
                                    </p:set>
                                    <p:animEffect transition="in" filter="box(in)">
                                      <p:cBhvr>
                                        <p:cTn id="28"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Настя\Documents\фото одаренные\P1010906.JPG"/>
          <p:cNvPicPr>
            <a:picLocks noChangeAspect="1" noChangeArrowheads="1"/>
          </p:cNvPicPr>
          <p:nvPr/>
        </p:nvPicPr>
        <p:blipFill>
          <a:blip r:embed="rId2" cstate="print"/>
          <a:srcRect/>
          <a:stretch>
            <a:fillRect/>
          </a:stretch>
        </p:blipFill>
        <p:spPr bwMode="auto">
          <a:xfrm>
            <a:off x="0" y="0"/>
            <a:ext cx="2714626" cy="3619501"/>
          </a:xfrm>
          <a:prstGeom prst="rect">
            <a:avLst/>
          </a:prstGeom>
          <a:noFill/>
        </p:spPr>
      </p:pic>
      <p:pic>
        <p:nvPicPr>
          <p:cNvPr id="4099" name="Picture 3" descr="C:\Users\Настя\Documents\фото одаренные\P1010907.JPG"/>
          <p:cNvPicPr>
            <a:picLocks noChangeAspect="1" noChangeArrowheads="1"/>
          </p:cNvPicPr>
          <p:nvPr/>
        </p:nvPicPr>
        <p:blipFill>
          <a:blip r:embed="rId3" cstate="print"/>
          <a:srcRect/>
          <a:stretch>
            <a:fillRect/>
          </a:stretch>
        </p:blipFill>
        <p:spPr bwMode="auto">
          <a:xfrm>
            <a:off x="6518672" y="3357563"/>
            <a:ext cx="2625328" cy="3500437"/>
          </a:xfrm>
          <a:prstGeom prst="rect">
            <a:avLst/>
          </a:prstGeom>
          <a:noFill/>
        </p:spPr>
      </p:pic>
      <p:pic>
        <p:nvPicPr>
          <p:cNvPr id="4100" name="Picture 4" descr="C:\Users\Настя\Documents\фото одаренные\P1010908.JPG"/>
          <p:cNvPicPr>
            <a:picLocks noChangeAspect="1" noChangeArrowheads="1"/>
          </p:cNvPicPr>
          <p:nvPr/>
        </p:nvPicPr>
        <p:blipFill>
          <a:blip r:embed="rId4" cstate="print"/>
          <a:srcRect/>
          <a:stretch>
            <a:fillRect/>
          </a:stretch>
        </p:blipFill>
        <p:spPr bwMode="auto">
          <a:xfrm>
            <a:off x="5857884" y="0"/>
            <a:ext cx="2571750" cy="3429000"/>
          </a:xfrm>
          <a:prstGeom prst="rect">
            <a:avLst/>
          </a:prstGeom>
          <a:noFill/>
        </p:spPr>
      </p:pic>
      <p:pic>
        <p:nvPicPr>
          <p:cNvPr id="4101" name="Picture 5" descr="C:\Users\Настя\Documents\фото одаренные\P1010909.JPG"/>
          <p:cNvPicPr>
            <a:picLocks noChangeAspect="1" noChangeArrowheads="1"/>
          </p:cNvPicPr>
          <p:nvPr/>
        </p:nvPicPr>
        <p:blipFill>
          <a:blip r:embed="rId5" cstate="print"/>
          <a:srcRect/>
          <a:stretch>
            <a:fillRect/>
          </a:stretch>
        </p:blipFill>
        <p:spPr bwMode="auto">
          <a:xfrm>
            <a:off x="1000100" y="3714752"/>
            <a:ext cx="2571750" cy="3429000"/>
          </a:xfrm>
          <a:prstGeom prst="rect">
            <a:avLst/>
          </a:prstGeom>
          <a:noFill/>
        </p:spPr>
      </p:pic>
      <p:pic>
        <p:nvPicPr>
          <p:cNvPr id="4102" name="Picture 6" descr="C:\Users\Настя\Documents\фото одаренные\P1010910.JPG"/>
          <p:cNvPicPr>
            <a:picLocks noChangeAspect="1" noChangeArrowheads="1"/>
          </p:cNvPicPr>
          <p:nvPr/>
        </p:nvPicPr>
        <p:blipFill>
          <a:blip r:embed="rId6" cstate="print"/>
          <a:srcRect/>
          <a:stretch>
            <a:fillRect/>
          </a:stretch>
        </p:blipFill>
        <p:spPr bwMode="auto">
          <a:xfrm>
            <a:off x="3357554" y="1714488"/>
            <a:ext cx="2571750" cy="3429000"/>
          </a:xfrm>
          <a:prstGeom prst="rect">
            <a:avLst/>
          </a:prstGeom>
          <a:noFill/>
        </p:spPr>
      </p:pic>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01"/>
                                        </p:tgtEl>
                                        <p:attrNameLst>
                                          <p:attrName>style.visibility</p:attrName>
                                        </p:attrNameLst>
                                      </p:cBhvr>
                                      <p:to>
                                        <p:strVal val="visible"/>
                                      </p:to>
                                    </p:set>
                                    <p:anim calcmode="lin" valueType="num">
                                      <p:cBhvr additive="base">
                                        <p:cTn id="13" dur="500" fill="hold"/>
                                        <p:tgtEl>
                                          <p:spTgt spid="4101"/>
                                        </p:tgtEl>
                                        <p:attrNameLst>
                                          <p:attrName>ppt_x</p:attrName>
                                        </p:attrNameLst>
                                      </p:cBhvr>
                                      <p:tavLst>
                                        <p:tav tm="0">
                                          <p:val>
                                            <p:strVal val="#ppt_x"/>
                                          </p:val>
                                        </p:tav>
                                        <p:tav tm="100000">
                                          <p:val>
                                            <p:strVal val="#ppt_x"/>
                                          </p:val>
                                        </p:tav>
                                      </p:tavLst>
                                    </p:anim>
                                    <p:anim calcmode="lin" valueType="num">
                                      <p:cBhvr additive="base">
                                        <p:cTn id="14" dur="500" fill="hold"/>
                                        <p:tgtEl>
                                          <p:spTgt spid="410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102"/>
                                        </p:tgtEl>
                                        <p:attrNameLst>
                                          <p:attrName>style.visibility</p:attrName>
                                        </p:attrNameLst>
                                      </p:cBhvr>
                                      <p:to>
                                        <p:strVal val="visible"/>
                                      </p:to>
                                    </p:set>
                                    <p:anim calcmode="lin" valueType="num">
                                      <p:cBhvr additive="base">
                                        <p:cTn id="19" dur="500" fill="hold"/>
                                        <p:tgtEl>
                                          <p:spTgt spid="4102"/>
                                        </p:tgtEl>
                                        <p:attrNameLst>
                                          <p:attrName>ppt_x</p:attrName>
                                        </p:attrNameLst>
                                      </p:cBhvr>
                                      <p:tavLst>
                                        <p:tav tm="0">
                                          <p:val>
                                            <p:strVal val="#ppt_x"/>
                                          </p:val>
                                        </p:tav>
                                        <p:tav tm="100000">
                                          <p:val>
                                            <p:strVal val="#ppt_x"/>
                                          </p:val>
                                        </p:tav>
                                      </p:tavLst>
                                    </p:anim>
                                    <p:anim calcmode="lin" valueType="num">
                                      <p:cBhvr additive="base">
                                        <p:cTn id="20" dur="500" fill="hold"/>
                                        <p:tgtEl>
                                          <p:spTgt spid="410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100"/>
                                        </p:tgtEl>
                                        <p:attrNameLst>
                                          <p:attrName>style.visibility</p:attrName>
                                        </p:attrNameLst>
                                      </p:cBhvr>
                                      <p:to>
                                        <p:strVal val="visible"/>
                                      </p:to>
                                    </p:set>
                                    <p:anim calcmode="lin" valueType="num">
                                      <p:cBhvr additive="base">
                                        <p:cTn id="25" dur="500" fill="hold"/>
                                        <p:tgtEl>
                                          <p:spTgt spid="4100"/>
                                        </p:tgtEl>
                                        <p:attrNameLst>
                                          <p:attrName>ppt_x</p:attrName>
                                        </p:attrNameLst>
                                      </p:cBhvr>
                                      <p:tavLst>
                                        <p:tav tm="0">
                                          <p:val>
                                            <p:strVal val="#ppt_x"/>
                                          </p:val>
                                        </p:tav>
                                        <p:tav tm="100000">
                                          <p:val>
                                            <p:strVal val="#ppt_x"/>
                                          </p:val>
                                        </p:tav>
                                      </p:tavLst>
                                    </p:anim>
                                    <p:anim calcmode="lin" valueType="num">
                                      <p:cBhvr additive="base">
                                        <p:cTn id="26"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099"/>
                                        </p:tgtEl>
                                        <p:attrNameLst>
                                          <p:attrName>style.visibility</p:attrName>
                                        </p:attrNameLst>
                                      </p:cBhvr>
                                      <p:to>
                                        <p:strVal val="visible"/>
                                      </p:to>
                                    </p:set>
                                    <p:anim calcmode="lin" valueType="num">
                                      <p:cBhvr additive="base">
                                        <p:cTn id="31" dur="500" fill="hold"/>
                                        <p:tgtEl>
                                          <p:spTgt spid="4099"/>
                                        </p:tgtEl>
                                        <p:attrNameLst>
                                          <p:attrName>ppt_x</p:attrName>
                                        </p:attrNameLst>
                                      </p:cBhvr>
                                      <p:tavLst>
                                        <p:tav tm="0">
                                          <p:val>
                                            <p:strVal val="#ppt_x"/>
                                          </p:val>
                                        </p:tav>
                                        <p:tav tm="100000">
                                          <p:val>
                                            <p:strVal val="#ppt_x"/>
                                          </p:val>
                                        </p:tav>
                                      </p:tavLst>
                                    </p:anim>
                                    <p:anim calcmode="lin" valueType="num">
                                      <p:cBhvr additive="base">
                                        <p:cTn id="32"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6705600"/>
          </a:xfrm>
        </p:spPr>
        <p:txBody>
          <a:bodyPr>
            <a:normAutofit/>
          </a:bodyPr>
          <a:lstStyle/>
          <a:p>
            <a:pPr algn="ctr"/>
            <a:r>
              <a:rPr lang="ru-RU" b="1" i="1" dirty="0" smtClean="0">
                <a:solidFill>
                  <a:schemeClr val="accent4">
                    <a:lumMod val="50000"/>
                  </a:schemeClr>
                </a:solidFill>
              </a:rPr>
              <a:t>ОДАРЁННОСТЬ ЧЕЛОВЕКА – ЭТО МАЛЕНЬКИЙ РОСТОЧЕК, ЕДВА ПРОКЛЮНУВШИЙСЯ ИЗ ЗЕМЛИ И ТРЕБУЮЩИЙ К СЕБЕ ОГРОМНОГО ВНИМАНИЯ. Необходимо холить и лелеять, ухаживать за ним, сделать всё необходимое, чтобы он вырос и дал обильный плод.</a:t>
            </a:r>
            <a:br>
              <a:rPr lang="ru-RU" b="1" i="1" dirty="0" smtClean="0">
                <a:solidFill>
                  <a:schemeClr val="accent4">
                    <a:lumMod val="50000"/>
                  </a:schemeClr>
                </a:solidFill>
              </a:rPr>
            </a:br>
            <a:r>
              <a:rPr lang="ru-RU" b="1" i="1" dirty="0" smtClean="0">
                <a:solidFill>
                  <a:schemeClr val="accent4">
                    <a:lumMod val="50000"/>
                  </a:schemeClr>
                </a:solidFill>
              </a:rPr>
              <a:t>В.А.Сухомлинский</a:t>
            </a:r>
            <a:endParaRPr lang="ru-RU" b="1" i="1" dirty="0">
              <a:solidFill>
                <a:schemeClr val="accent4">
                  <a:lumMod val="50000"/>
                </a:schemeClr>
              </a:solidFill>
            </a:endParaRPr>
          </a:p>
        </p:txBody>
      </p:sp>
    </p:spTree>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Настя\Documents\фото одаренные\P1010913.JPG"/>
          <p:cNvPicPr>
            <a:picLocks noChangeAspect="1" noChangeArrowheads="1"/>
          </p:cNvPicPr>
          <p:nvPr/>
        </p:nvPicPr>
        <p:blipFill>
          <a:blip r:embed="rId2" cstate="print"/>
          <a:srcRect/>
          <a:stretch>
            <a:fillRect/>
          </a:stretch>
        </p:blipFill>
        <p:spPr bwMode="auto">
          <a:xfrm>
            <a:off x="714348" y="214290"/>
            <a:ext cx="3357568" cy="4476757"/>
          </a:xfrm>
          <a:prstGeom prst="rect">
            <a:avLst/>
          </a:prstGeom>
          <a:noFill/>
        </p:spPr>
      </p:pic>
      <p:pic>
        <p:nvPicPr>
          <p:cNvPr id="5123" name="Picture 3" descr="C:\Users\Настя\Documents\фото одаренные\P1010911.JPG"/>
          <p:cNvPicPr>
            <a:picLocks noChangeAspect="1" noChangeArrowheads="1"/>
          </p:cNvPicPr>
          <p:nvPr/>
        </p:nvPicPr>
        <p:blipFill>
          <a:blip r:embed="rId3" cstate="print"/>
          <a:srcRect/>
          <a:stretch>
            <a:fillRect/>
          </a:stretch>
        </p:blipFill>
        <p:spPr bwMode="auto">
          <a:xfrm>
            <a:off x="5357818" y="1928802"/>
            <a:ext cx="3429006" cy="4572008"/>
          </a:xfrm>
          <a:prstGeom prst="rect">
            <a:avLst/>
          </a:prstGeom>
          <a:noFill/>
        </p:spPr>
      </p:pic>
    </p:spTree>
  </p:cSld>
  <p:clrMapOvr>
    <a:masterClrMapping/>
  </p:clrMapOvr>
  <p:transition spd="med">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checkerboard(across)">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123"/>
                                        </p:tgtEl>
                                        <p:attrNameLst>
                                          <p:attrName>style.visibility</p:attrName>
                                        </p:attrNameLst>
                                      </p:cBhvr>
                                      <p:to>
                                        <p:strVal val="visible"/>
                                      </p:to>
                                    </p:set>
                                    <p:animEffect transition="in" filter="checkerboard(across)">
                                      <p:cBhvr>
                                        <p:cTn id="12"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Настя\Documents\фото одаренные\P1010915.JPG"/>
          <p:cNvPicPr>
            <a:picLocks noChangeAspect="1" noChangeArrowheads="1"/>
          </p:cNvPicPr>
          <p:nvPr/>
        </p:nvPicPr>
        <p:blipFill>
          <a:blip r:embed="rId2" cstate="print"/>
          <a:srcRect/>
          <a:stretch>
            <a:fillRect/>
          </a:stretch>
        </p:blipFill>
        <p:spPr bwMode="auto">
          <a:xfrm>
            <a:off x="0" y="0"/>
            <a:ext cx="2928940" cy="3905253"/>
          </a:xfrm>
          <a:prstGeom prst="rect">
            <a:avLst/>
          </a:prstGeom>
          <a:noFill/>
        </p:spPr>
      </p:pic>
      <p:pic>
        <p:nvPicPr>
          <p:cNvPr id="6147" name="Picture 3" descr="C:\Users\Настя\Documents\фото одаренные\P1010917.JPG"/>
          <p:cNvPicPr>
            <a:picLocks noChangeAspect="1" noChangeArrowheads="1"/>
          </p:cNvPicPr>
          <p:nvPr/>
        </p:nvPicPr>
        <p:blipFill>
          <a:blip r:embed="rId3" cstate="print"/>
          <a:srcRect/>
          <a:stretch>
            <a:fillRect/>
          </a:stretch>
        </p:blipFill>
        <p:spPr bwMode="auto">
          <a:xfrm>
            <a:off x="6143636" y="142852"/>
            <a:ext cx="2643188" cy="3524251"/>
          </a:xfrm>
          <a:prstGeom prst="rect">
            <a:avLst/>
          </a:prstGeom>
          <a:noFill/>
        </p:spPr>
      </p:pic>
      <p:pic>
        <p:nvPicPr>
          <p:cNvPr id="6149" name="Picture 5" descr="C:\Users\Настя\Documents\фото одаренные\P1010919.JPG"/>
          <p:cNvPicPr>
            <a:picLocks noChangeAspect="1" noChangeArrowheads="1"/>
          </p:cNvPicPr>
          <p:nvPr/>
        </p:nvPicPr>
        <p:blipFill>
          <a:blip r:embed="rId4" cstate="print"/>
          <a:srcRect/>
          <a:stretch>
            <a:fillRect/>
          </a:stretch>
        </p:blipFill>
        <p:spPr bwMode="auto">
          <a:xfrm>
            <a:off x="3857620" y="928670"/>
            <a:ext cx="2428874" cy="3238499"/>
          </a:xfrm>
          <a:prstGeom prst="rect">
            <a:avLst/>
          </a:prstGeom>
          <a:noFill/>
        </p:spPr>
      </p:pic>
      <p:pic>
        <p:nvPicPr>
          <p:cNvPr id="6150" name="Picture 6" descr="C:\Users\Настя\Documents\фото одаренные\P1010920.JPG"/>
          <p:cNvPicPr>
            <a:picLocks noChangeAspect="1" noChangeArrowheads="1"/>
          </p:cNvPicPr>
          <p:nvPr/>
        </p:nvPicPr>
        <p:blipFill>
          <a:blip r:embed="rId5" cstate="print"/>
          <a:srcRect/>
          <a:stretch>
            <a:fillRect/>
          </a:stretch>
        </p:blipFill>
        <p:spPr bwMode="auto">
          <a:xfrm>
            <a:off x="1428728" y="2928934"/>
            <a:ext cx="2714626" cy="3619501"/>
          </a:xfrm>
          <a:prstGeom prst="rect">
            <a:avLst/>
          </a:prstGeom>
          <a:noFill/>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diamond(in)">
                                      <p:cBhvr>
                                        <p:cTn id="7" dur="20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6150"/>
                                        </p:tgtEl>
                                        <p:attrNameLst>
                                          <p:attrName>style.visibility</p:attrName>
                                        </p:attrNameLst>
                                      </p:cBhvr>
                                      <p:to>
                                        <p:strVal val="visible"/>
                                      </p:to>
                                    </p:set>
                                    <p:animEffect transition="in" filter="diamond(in)">
                                      <p:cBhvr>
                                        <p:cTn id="12" dur="2000"/>
                                        <p:tgtEl>
                                          <p:spTgt spid="6150"/>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6149"/>
                                        </p:tgtEl>
                                        <p:attrNameLst>
                                          <p:attrName>style.visibility</p:attrName>
                                        </p:attrNameLst>
                                      </p:cBhvr>
                                      <p:to>
                                        <p:strVal val="visible"/>
                                      </p:to>
                                    </p:set>
                                    <p:animEffect transition="in" filter="diamond(in)">
                                      <p:cBhvr>
                                        <p:cTn id="17" dur="2000"/>
                                        <p:tgtEl>
                                          <p:spTgt spid="6149"/>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6147"/>
                                        </p:tgtEl>
                                        <p:attrNameLst>
                                          <p:attrName>style.visibility</p:attrName>
                                        </p:attrNameLst>
                                      </p:cBhvr>
                                      <p:to>
                                        <p:strVal val="visible"/>
                                      </p:to>
                                    </p:set>
                                    <p:animEffect transition="in" filter="diamond(in)">
                                      <p:cBhvr>
                                        <p:cTn id="22" dur="20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Настя\Documents\фото одаренные\P1010921.JPG"/>
          <p:cNvPicPr>
            <a:picLocks noChangeAspect="1" noChangeArrowheads="1"/>
          </p:cNvPicPr>
          <p:nvPr/>
        </p:nvPicPr>
        <p:blipFill>
          <a:blip r:embed="rId2" cstate="print"/>
          <a:srcRect/>
          <a:stretch>
            <a:fillRect/>
          </a:stretch>
        </p:blipFill>
        <p:spPr bwMode="auto">
          <a:xfrm>
            <a:off x="6500826" y="3571876"/>
            <a:ext cx="2250279" cy="3000372"/>
          </a:xfrm>
          <a:prstGeom prst="rect">
            <a:avLst/>
          </a:prstGeom>
          <a:noFill/>
        </p:spPr>
      </p:pic>
      <p:pic>
        <p:nvPicPr>
          <p:cNvPr id="7171" name="Picture 3" descr="C:\Users\Настя\Documents\фото одаренные\P1010922.JPG"/>
          <p:cNvPicPr>
            <a:picLocks noChangeAspect="1" noChangeArrowheads="1"/>
          </p:cNvPicPr>
          <p:nvPr/>
        </p:nvPicPr>
        <p:blipFill>
          <a:blip r:embed="rId3" cstate="print"/>
          <a:srcRect/>
          <a:stretch>
            <a:fillRect/>
          </a:stretch>
        </p:blipFill>
        <p:spPr bwMode="auto">
          <a:xfrm>
            <a:off x="428596" y="1285860"/>
            <a:ext cx="2357436" cy="3143248"/>
          </a:xfrm>
          <a:prstGeom prst="rect">
            <a:avLst/>
          </a:prstGeom>
          <a:noFill/>
        </p:spPr>
      </p:pic>
      <p:pic>
        <p:nvPicPr>
          <p:cNvPr id="7172" name="Picture 4" descr="C:\Users\Настя\Documents\фото одаренные\P1010923.JPG"/>
          <p:cNvPicPr>
            <a:picLocks noChangeAspect="1" noChangeArrowheads="1"/>
          </p:cNvPicPr>
          <p:nvPr/>
        </p:nvPicPr>
        <p:blipFill>
          <a:blip r:embed="rId4" cstate="print"/>
          <a:srcRect/>
          <a:stretch>
            <a:fillRect/>
          </a:stretch>
        </p:blipFill>
        <p:spPr bwMode="auto">
          <a:xfrm>
            <a:off x="5429256" y="0"/>
            <a:ext cx="2285998" cy="3047997"/>
          </a:xfrm>
          <a:prstGeom prst="rect">
            <a:avLst/>
          </a:prstGeom>
          <a:noFill/>
        </p:spPr>
      </p:pic>
      <p:pic>
        <p:nvPicPr>
          <p:cNvPr id="7173" name="Picture 5" descr="C:\Users\Настя\Documents\фото одаренные\P1010918.JPG"/>
          <p:cNvPicPr>
            <a:picLocks noChangeAspect="1" noChangeArrowheads="1"/>
          </p:cNvPicPr>
          <p:nvPr/>
        </p:nvPicPr>
        <p:blipFill>
          <a:blip r:embed="rId5" cstate="print"/>
          <a:srcRect/>
          <a:stretch>
            <a:fillRect/>
          </a:stretch>
        </p:blipFill>
        <p:spPr bwMode="auto">
          <a:xfrm>
            <a:off x="2928926" y="2786058"/>
            <a:ext cx="2500312" cy="3333749"/>
          </a:xfrm>
          <a:prstGeom prst="rect">
            <a:avLst/>
          </a:prstGeom>
          <a:noFill/>
        </p:spPr>
      </p:pic>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blinds(horizontal)">
                                      <p:cBhvr>
                                        <p:cTn id="7" dur="500"/>
                                        <p:tgtEl>
                                          <p:spTgt spid="717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173"/>
                                        </p:tgtEl>
                                        <p:attrNameLst>
                                          <p:attrName>style.visibility</p:attrName>
                                        </p:attrNameLst>
                                      </p:cBhvr>
                                      <p:to>
                                        <p:strVal val="visible"/>
                                      </p:to>
                                    </p:set>
                                    <p:anim calcmode="lin" valueType="num">
                                      <p:cBhvr additive="base">
                                        <p:cTn id="12" dur="500" fill="hold"/>
                                        <p:tgtEl>
                                          <p:spTgt spid="7173"/>
                                        </p:tgtEl>
                                        <p:attrNameLst>
                                          <p:attrName>ppt_x</p:attrName>
                                        </p:attrNameLst>
                                      </p:cBhvr>
                                      <p:tavLst>
                                        <p:tav tm="0">
                                          <p:val>
                                            <p:strVal val="#ppt_x"/>
                                          </p:val>
                                        </p:tav>
                                        <p:tav tm="100000">
                                          <p:val>
                                            <p:strVal val="#ppt_x"/>
                                          </p:val>
                                        </p:tav>
                                      </p:tavLst>
                                    </p:anim>
                                    <p:anim calcmode="lin" valueType="num">
                                      <p:cBhvr additive="base">
                                        <p:cTn id="13" dur="500" fill="hold"/>
                                        <p:tgtEl>
                                          <p:spTgt spid="717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7172"/>
                                        </p:tgtEl>
                                        <p:attrNameLst>
                                          <p:attrName>style.visibility</p:attrName>
                                        </p:attrNameLst>
                                      </p:cBhvr>
                                      <p:to>
                                        <p:strVal val="visible"/>
                                      </p:to>
                                    </p:set>
                                    <p:anim to="" calcmode="lin" valueType="num">
                                      <p:cBhvr>
                                        <p:cTn id="18" dur="1" fill="hold"/>
                                        <p:tgtEl>
                                          <p:spTgt spid="7172"/>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7170"/>
                                        </p:tgtEl>
                                        <p:attrNameLst>
                                          <p:attrName>style.visibility</p:attrName>
                                        </p:attrNameLst>
                                      </p:cBhvr>
                                      <p:to>
                                        <p:strVal val="visible"/>
                                      </p:to>
                                    </p:set>
                                    <p:animEffect transition="in" filter="box(in)">
                                      <p:cBhvr>
                                        <p:cTn id="23"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Настя\Documents\фото одаренные\P1010924.JPG"/>
          <p:cNvPicPr>
            <a:picLocks noChangeAspect="1" noChangeArrowheads="1"/>
          </p:cNvPicPr>
          <p:nvPr/>
        </p:nvPicPr>
        <p:blipFill>
          <a:blip r:embed="rId2" cstate="print"/>
          <a:srcRect/>
          <a:stretch>
            <a:fillRect/>
          </a:stretch>
        </p:blipFill>
        <p:spPr bwMode="auto">
          <a:xfrm>
            <a:off x="2857488" y="2000240"/>
            <a:ext cx="3428992" cy="2571744"/>
          </a:xfrm>
          <a:prstGeom prst="rect">
            <a:avLst/>
          </a:prstGeom>
          <a:noFill/>
        </p:spPr>
      </p:pic>
      <p:pic>
        <p:nvPicPr>
          <p:cNvPr id="8195" name="Picture 3" descr="C:\Users\Настя\Documents\фото одаренные\P1010925.JPG"/>
          <p:cNvPicPr>
            <a:picLocks noChangeAspect="1" noChangeArrowheads="1"/>
          </p:cNvPicPr>
          <p:nvPr/>
        </p:nvPicPr>
        <p:blipFill>
          <a:blip r:embed="rId3" cstate="print"/>
          <a:srcRect/>
          <a:stretch>
            <a:fillRect/>
          </a:stretch>
        </p:blipFill>
        <p:spPr bwMode="auto">
          <a:xfrm>
            <a:off x="142844" y="53554"/>
            <a:ext cx="2976551" cy="2232414"/>
          </a:xfrm>
          <a:prstGeom prst="rect">
            <a:avLst/>
          </a:prstGeom>
          <a:noFill/>
        </p:spPr>
      </p:pic>
      <p:pic>
        <p:nvPicPr>
          <p:cNvPr id="8196" name="Picture 4" descr="C:\Users\Настя\Documents\фото одаренные\P1010926.JPG"/>
          <p:cNvPicPr>
            <a:picLocks noChangeAspect="1" noChangeArrowheads="1"/>
          </p:cNvPicPr>
          <p:nvPr/>
        </p:nvPicPr>
        <p:blipFill>
          <a:blip r:embed="rId4" cstate="print"/>
          <a:srcRect/>
          <a:stretch>
            <a:fillRect/>
          </a:stretch>
        </p:blipFill>
        <p:spPr bwMode="auto">
          <a:xfrm>
            <a:off x="6215074" y="4500570"/>
            <a:ext cx="2952770" cy="2214578"/>
          </a:xfrm>
          <a:prstGeom prst="rect">
            <a:avLst/>
          </a:prstGeom>
          <a:noFill/>
        </p:spPr>
      </p:pic>
      <p:pic>
        <p:nvPicPr>
          <p:cNvPr id="8197" name="Picture 5" descr="C:\Users\Настя\Documents\фото одаренные\P1010927.JPG"/>
          <p:cNvPicPr>
            <a:picLocks noChangeAspect="1" noChangeArrowheads="1"/>
          </p:cNvPicPr>
          <p:nvPr/>
        </p:nvPicPr>
        <p:blipFill>
          <a:blip r:embed="rId5" cstate="print"/>
          <a:srcRect/>
          <a:stretch>
            <a:fillRect/>
          </a:stretch>
        </p:blipFill>
        <p:spPr bwMode="auto">
          <a:xfrm>
            <a:off x="5905508" y="0"/>
            <a:ext cx="3238491" cy="2428868"/>
          </a:xfrm>
          <a:prstGeom prst="rect">
            <a:avLst/>
          </a:prstGeom>
          <a:noFill/>
        </p:spPr>
      </p:pic>
      <p:pic>
        <p:nvPicPr>
          <p:cNvPr id="8198" name="Picture 6" descr="C:\Users\Настя\Documents\фото одаренные\P1010928.JPG"/>
          <p:cNvPicPr>
            <a:picLocks noChangeAspect="1" noChangeArrowheads="1"/>
          </p:cNvPicPr>
          <p:nvPr/>
        </p:nvPicPr>
        <p:blipFill>
          <a:blip r:embed="rId6" cstate="print"/>
          <a:srcRect/>
          <a:stretch>
            <a:fillRect/>
          </a:stretch>
        </p:blipFill>
        <p:spPr bwMode="auto">
          <a:xfrm>
            <a:off x="214282" y="4429132"/>
            <a:ext cx="3000396" cy="2250297"/>
          </a:xfrm>
          <a:prstGeom prst="rect">
            <a:avLst/>
          </a:prstGeom>
          <a:noFill/>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wipe(down)">
                                      <p:cBhvr>
                                        <p:cTn id="7" dur="500"/>
                                        <p:tgtEl>
                                          <p:spTgt spid="819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slide(fromBottom)">
                                      <p:cBhvr>
                                        <p:cTn id="12" dur="500"/>
                                        <p:tgtEl>
                                          <p:spTgt spid="8194"/>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8197"/>
                                        </p:tgtEl>
                                        <p:attrNameLst>
                                          <p:attrName>style.visibility</p:attrName>
                                        </p:attrNameLst>
                                      </p:cBhvr>
                                      <p:to>
                                        <p:strVal val="visible"/>
                                      </p:to>
                                    </p:set>
                                    <p:animEffect transition="in" filter="strips(downLeft)">
                                      <p:cBhvr>
                                        <p:cTn id="17" dur="500"/>
                                        <p:tgtEl>
                                          <p:spTgt spid="819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nodeType="clickEffect">
                                  <p:stCondLst>
                                    <p:cond delay="0"/>
                                  </p:stCondLst>
                                  <p:childTnLst>
                                    <p:set>
                                      <p:cBhvr>
                                        <p:cTn id="21" dur="1" fill="hold">
                                          <p:stCondLst>
                                            <p:cond delay="0"/>
                                          </p:stCondLst>
                                        </p:cTn>
                                        <p:tgtEl>
                                          <p:spTgt spid="8198"/>
                                        </p:tgtEl>
                                        <p:attrNameLst>
                                          <p:attrName>style.visibility</p:attrName>
                                        </p:attrNameLst>
                                      </p:cBhvr>
                                      <p:to>
                                        <p:strVal val="visible"/>
                                      </p:to>
                                    </p:set>
                                    <p:animEffect transition="in" filter="barn(inHorizontal)">
                                      <p:cBhvr>
                                        <p:cTn id="22" dur="500"/>
                                        <p:tgtEl>
                                          <p:spTgt spid="819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196"/>
                                        </p:tgtEl>
                                        <p:attrNameLst>
                                          <p:attrName>style.visibility</p:attrName>
                                        </p:attrNameLst>
                                      </p:cBhvr>
                                      <p:to>
                                        <p:strVal val="visible"/>
                                      </p:to>
                                    </p:set>
                                    <p:animEffect transition="in" filter="wipe(down)">
                                      <p:cBhvr>
                                        <p:cTn id="27"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Настя\Documents\фото одаренные\P1010932.JPG"/>
          <p:cNvPicPr>
            <a:picLocks noChangeAspect="1" noChangeArrowheads="1"/>
          </p:cNvPicPr>
          <p:nvPr/>
        </p:nvPicPr>
        <p:blipFill>
          <a:blip r:embed="rId2" cstate="print"/>
          <a:srcRect/>
          <a:stretch>
            <a:fillRect/>
          </a:stretch>
        </p:blipFill>
        <p:spPr bwMode="auto">
          <a:xfrm>
            <a:off x="4857752" y="3286124"/>
            <a:ext cx="3786214" cy="2839660"/>
          </a:xfrm>
          <a:prstGeom prst="rect">
            <a:avLst/>
          </a:prstGeom>
          <a:noFill/>
        </p:spPr>
      </p:pic>
      <p:pic>
        <p:nvPicPr>
          <p:cNvPr id="9219" name="Picture 3" descr="C:\Users\Настя\Documents\фото одаренные\P1010935.JPG"/>
          <p:cNvPicPr>
            <a:picLocks noChangeAspect="1" noChangeArrowheads="1"/>
          </p:cNvPicPr>
          <p:nvPr/>
        </p:nvPicPr>
        <p:blipFill>
          <a:blip r:embed="rId3" cstate="print"/>
          <a:srcRect/>
          <a:stretch>
            <a:fillRect/>
          </a:stretch>
        </p:blipFill>
        <p:spPr bwMode="auto">
          <a:xfrm>
            <a:off x="214282" y="142852"/>
            <a:ext cx="2357436" cy="3143248"/>
          </a:xfrm>
          <a:prstGeom prst="rect">
            <a:avLst/>
          </a:prstGeom>
          <a:noFill/>
        </p:spPr>
      </p:pic>
      <p:pic>
        <p:nvPicPr>
          <p:cNvPr id="9221" name="Picture 5" descr="C:\Users\Настя\Documents\фото одаренные\P1010938.JPG"/>
          <p:cNvPicPr>
            <a:picLocks noChangeAspect="1" noChangeArrowheads="1"/>
          </p:cNvPicPr>
          <p:nvPr/>
        </p:nvPicPr>
        <p:blipFill>
          <a:blip r:embed="rId4" cstate="print"/>
          <a:srcRect/>
          <a:stretch>
            <a:fillRect/>
          </a:stretch>
        </p:blipFill>
        <p:spPr bwMode="auto">
          <a:xfrm>
            <a:off x="4286248" y="357166"/>
            <a:ext cx="3571900" cy="2678925"/>
          </a:xfrm>
          <a:prstGeom prst="rect">
            <a:avLst/>
          </a:prstGeom>
          <a:noFill/>
        </p:spPr>
      </p:pic>
      <p:pic>
        <p:nvPicPr>
          <p:cNvPr id="9222" name="Picture 6" descr="C:\Users\Настя\Documents\фото одаренные\P1010939.JPG"/>
          <p:cNvPicPr>
            <a:picLocks noChangeAspect="1" noChangeArrowheads="1"/>
          </p:cNvPicPr>
          <p:nvPr/>
        </p:nvPicPr>
        <p:blipFill>
          <a:blip r:embed="rId5" cstate="print"/>
          <a:srcRect/>
          <a:stretch>
            <a:fillRect/>
          </a:stretch>
        </p:blipFill>
        <p:spPr bwMode="auto">
          <a:xfrm>
            <a:off x="2000232" y="3143248"/>
            <a:ext cx="2500330" cy="3333773"/>
          </a:xfrm>
          <a:prstGeom prst="rect">
            <a:avLst/>
          </a:prstGeom>
          <a:noFill/>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plus(in)">
                                      <p:cBhvr>
                                        <p:cTn id="7" dur="2000"/>
                                        <p:tgtEl>
                                          <p:spTgt spid="921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9221"/>
                                        </p:tgtEl>
                                        <p:attrNameLst>
                                          <p:attrName>style.visibility</p:attrName>
                                        </p:attrNameLst>
                                      </p:cBhvr>
                                      <p:to>
                                        <p:strVal val="visible"/>
                                      </p:to>
                                    </p:set>
                                    <p:animEffect transition="in" filter="strips(downLeft)">
                                      <p:cBhvr>
                                        <p:cTn id="12" dur="500"/>
                                        <p:tgtEl>
                                          <p:spTgt spid="92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22"/>
                                        </p:tgtEl>
                                        <p:attrNameLst>
                                          <p:attrName>style.visibility</p:attrName>
                                        </p:attrNameLst>
                                      </p:cBhvr>
                                      <p:to>
                                        <p:strVal val="visible"/>
                                      </p:to>
                                    </p:set>
                                    <p:animEffect transition="in" filter="fade">
                                      <p:cBhvr>
                                        <p:cTn id="17" dur="2000"/>
                                        <p:tgtEl>
                                          <p:spTgt spid="922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218"/>
                                        </p:tgtEl>
                                        <p:attrNameLst>
                                          <p:attrName>style.visibility</p:attrName>
                                        </p:attrNameLst>
                                      </p:cBhvr>
                                      <p:to>
                                        <p:strVal val="visible"/>
                                      </p:to>
                                    </p:set>
                                    <p:anim calcmode="lin" valueType="num">
                                      <p:cBhvr additive="base">
                                        <p:cTn id="22" dur="500" fill="hold"/>
                                        <p:tgtEl>
                                          <p:spTgt spid="9218"/>
                                        </p:tgtEl>
                                        <p:attrNameLst>
                                          <p:attrName>ppt_x</p:attrName>
                                        </p:attrNameLst>
                                      </p:cBhvr>
                                      <p:tavLst>
                                        <p:tav tm="0">
                                          <p:val>
                                            <p:strVal val="#ppt_x"/>
                                          </p:val>
                                        </p:tav>
                                        <p:tav tm="100000">
                                          <p:val>
                                            <p:strVal val="#ppt_x"/>
                                          </p:val>
                                        </p:tav>
                                      </p:tavLst>
                                    </p:anim>
                                    <p:anim calcmode="lin" valueType="num">
                                      <p:cBhvr additive="base">
                                        <p:cTn id="23"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Documents and Settings\user\Рабочий стол\фото антиповы\Изображение 001.jpg"/>
          <p:cNvPicPr/>
          <p:nvPr/>
        </p:nvPicPr>
        <p:blipFill>
          <a:blip r:embed="rId2" cstate="print"/>
          <a:srcRect/>
          <a:stretch>
            <a:fillRect/>
          </a:stretch>
        </p:blipFill>
        <p:spPr bwMode="auto">
          <a:xfrm rot="5400000">
            <a:off x="128077" y="1443503"/>
            <a:ext cx="3244244" cy="2357454"/>
          </a:xfrm>
          <a:prstGeom prst="rect">
            <a:avLst/>
          </a:prstGeom>
          <a:noFill/>
          <a:ln w="9525">
            <a:noFill/>
            <a:miter lim="800000"/>
            <a:headEnd/>
            <a:tailEnd/>
          </a:ln>
        </p:spPr>
      </p:pic>
      <p:pic>
        <p:nvPicPr>
          <p:cNvPr id="3" name="Рисунок 2" descr="C:\Documents and Settings\user\Рабочий стол\фото антиповы\Изображение 002.jpg"/>
          <p:cNvPicPr/>
          <p:nvPr/>
        </p:nvPicPr>
        <p:blipFill>
          <a:blip r:embed="rId3" cstate="print"/>
          <a:srcRect/>
          <a:stretch>
            <a:fillRect/>
          </a:stretch>
        </p:blipFill>
        <p:spPr bwMode="auto">
          <a:xfrm rot="5400000">
            <a:off x="5989965" y="1653845"/>
            <a:ext cx="3024203" cy="2288233"/>
          </a:xfrm>
          <a:prstGeom prst="rect">
            <a:avLst/>
          </a:prstGeom>
          <a:noFill/>
          <a:ln w="9525">
            <a:noFill/>
            <a:miter lim="800000"/>
            <a:headEnd/>
            <a:tailEnd/>
          </a:ln>
        </p:spPr>
      </p:pic>
      <p:pic>
        <p:nvPicPr>
          <p:cNvPr id="4" name="Рисунок 3" descr="L:\SAM_2483.JPG"/>
          <p:cNvPicPr/>
          <p:nvPr/>
        </p:nvPicPr>
        <p:blipFill>
          <a:blip r:embed="rId4" cstate="print"/>
          <a:srcRect/>
          <a:stretch>
            <a:fillRect/>
          </a:stretch>
        </p:blipFill>
        <p:spPr bwMode="auto">
          <a:xfrm>
            <a:off x="3571868" y="285728"/>
            <a:ext cx="2366975" cy="3038491"/>
          </a:xfrm>
          <a:prstGeom prst="rect">
            <a:avLst/>
          </a:prstGeom>
          <a:ln>
            <a:noFill/>
          </a:ln>
          <a:effectLst>
            <a:softEdge rad="112500"/>
          </a:effectLst>
        </p:spPr>
      </p:pic>
      <p:pic>
        <p:nvPicPr>
          <p:cNvPr id="5" name="Рисунок 4" descr="L:\SAM_2516.JPG"/>
          <p:cNvPicPr/>
          <p:nvPr/>
        </p:nvPicPr>
        <p:blipFill>
          <a:blip r:embed="rId5" cstate="print"/>
          <a:srcRect/>
          <a:stretch>
            <a:fillRect/>
          </a:stretch>
        </p:blipFill>
        <p:spPr bwMode="auto">
          <a:xfrm>
            <a:off x="3071802" y="3429000"/>
            <a:ext cx="2881328" cy="3214710"/>
          </a:xfrm>
          <a:prstGeom prst="rect">
            <a:avLst/>
          </a:prstGeom>
          <a:ln>
            <a:noFill/>
          </a:ln>
          <a:effectLst>
            <a:softEdge rad="112500"/>
          </a:effectLst>
        </p:spPr>
      </p:pic>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plus(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plus(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plus(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G:\P1010941.JPG"/>
          <p:cNvPicPr>
            <a:picLocks noChangeAspect="1" noChangeArrowheads="1"/>
          </p:cNvPicPr>
          <p:nvPr/>
        </p:nvPicPr>
        <p:blipFill>
          <a:blip r:embed="rId2" cstate="print"/>
          <a:srcRect/>
          <a:stretch>
            <a:fillRect/>
          </a:stretch>
        </p:blipFill>
        <p:spPr bwMode="auto">
          <a:xfrm>
            <a:off x="785786" y="785794"/>
            <a:ext cx="3643306" cy="2732480"/>
          </a:xfrm>
          <a:prstGeom prst="rect">
            <a:avLst/>
          </a:prstGeom>
          <a:noFill/>
        </p:spPr>
      </p:pic>
      <p:pic>
        <p:nvPicPr>
          <p:cNvPr id="4" name="Рисунок 3" descr="L:\P9010289.JPG"/>
          <p:cNvPicPr/>
          <p:nvPr/>
        </p:nvPicPr>
        <p:blipFill>
          <a:blip r:embed="rId3" cstate="print"/>
          <a:srcRect/>
          <a:stretch>
            <a:fillRect/>
          </a:stretch>
        </p:blipFill>
        <p:spPr bwMode="auto">
          <a:xfrm>
            <a:off x="4929190" y="2571744"/>
            <a:ext cx="3286148" cy="3643338"/>
          </a:xfrm>
          <a:prstGeom prst="rect">
            <a:avLst/>
          </a:prstGeom>
          <a:ln>
            <a:noFill/>
          </a:ln>
          <a:effectLst>
            <a:softEdge rad="112500"/>
          </a:effectLst>
        </p:spPr>
      </p:pic>
    </p:spTree>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500" fill="hold"/>
                                        <p:tgtEl>
                                          <p:spTgt spid="10242"/>
                                        </p:tgtEl>
                                        <p:attrNameLst>
                                          <p:attrName>ppt_x</p:attrName>
                                        </p:attrNameLst>
                                      </p:cBhvr>
                                      <p:tavLst>
                                        <p:tav tm="0">
                                          <p:val>
                                            <p:strVal val="#ppt_x"/>
                                          </p:val>
                                        </p:tav>
                                        <p:tav tm="100000">
                                          <p:val>
                                            <p:strVal val="#ppt_x"/>
                                          </p:val>
                                        </p:tav>
                                      </p:tavLst>
                                    </p:anim>
                                    <p:anim calcmode="lin" valueType="num">
                                      <p:cBhvr additive="base">
                                        <p:cTn id="8"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p:cNvSpPr>
          <p:nvPr>
            <p:ph type="body" idx="4294967295"/>
          </p:nvPr>
        </p:nvSpPr>
        <p:spPr>
          <a:xfrm>
            <a:off x="457200" y="1341438"/>
            <a:ext cx="8229600" cy="5113337"/>
          </a:xfrm>
        </p:spPr>
        <p:txBody>
          <a:bodyPr>
            <a:normAutofit fontScale="92500" lnSpcReduction="10000"/>
          </a:bodyPr>
          <a:lstStyle/>
          <a:p>
            <a:r>
              <a:rPr lang="ru-RU" sz="3600" b="1" u="sng" dirty="0" smtClean="0">
                <a:solidFill>
                  <a:schemeClr val="accent4">
                    <a:lumMod val="50000"/>
                  </a:schemeClr>
                </a:solidFill>
                <a:latin typeface="Calibri" pitchFamily="34" charset="0"/>
                <a:cs typeface="Calibri" pitchFamily="34" charset="0"/>
              </a:rPr>
              <a:t>ОДАРЕННОСТЬ</a:t>
            </a:r>
            <a:r>
              <a:rPr lang="ru-RU" sz="3600" dirty="0" smtClean="0">
                <a:solidFill>
                  <a:schemeClr val="accent4">
                    <a:lumMod val="50000"/>
                  </a:schemeClr>
                </a:solidFill>
                <a:latin typeface="Calibri" pitchFamily="34" charset="0"/>
                <a:cs typeface="Calibri" pitchFamily="34" charset="0"/>
              </a:rPr>
              <a:t> - значительное по сравнению с возрастными нормами опережение в умственном развитии либо исключительное развитие специальных способностей (музыкальных, художественных, спортивных и др.).</a:t>
            </a:r>
          </a:p>
          <a:p>
            <a:endParaRPr lang="ru-RU" dirty="0" smtClean="0">
              <a:latin typeface="Arial" charset="0"/>
            </a:endParaRPr>
          </a:p>
          <a:p>
            <a:r>
              <a:rPr lang="ru-RU" sz="4000" dirty="0" smtClean="0">
                <a:solidFill>
                  <a:schemeClr val="accent4">
                    <a:lumMod val="50000"/>
                  </a:schemeClr>
                </a:solidFill>
                <a:latin typeface="Calibri" pitchFamily="34" charset="0"/>
                <a:cs typeface="Calibri" pitchFamily="34" charset="0"/>
              </a:rPr>
              <a:t> </a:t>
            </a:r>
            <a:r>
              <a:rPr lang="ru-RU" sz="4000" b="1" u="sng" dirty="0" smtClean="0">
                <a:solidFill>
                  <a:schemeClr val="accent4">
                    <a:lumMod val="50000"/>
                  </a:schemeClr>
                </a:solidFill>
                <a:latin typeface="Calibri" pitchFamily="34" charset="0"/>
                <a:cs typeface="Calibri" pitchFamily="34" charset="0"/>
              </a:rPr>
              <a:t>Одаренный ребенок</a:t>
            </a:r>
            <a:r>
              <a:rPr lang="ru-RU" sz="4000" dirty="0" smtClean="0">
                <a:solidFill>
                  <a:schemeClr val="accent4">
                    <a:lumMod val="50000"/>
                  </a:schemeClr>
                </a:solidFill>
                <a:latin typeface="Calibri" pitchFamily="34" charset="0"/>
                <a:cs typeface="Calibri" pitchFamily="34" charset="0"/>
              </a:rPr>
              <a:t> – это ребенок с достаточно высоким уровнем развития.</a:t>
            </a:r>
          </a:p>
        </p:txBody>
      </p:sp>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357430"/>
            <a:ext cx="3614734" cy="4214842"/>
          </a:xfrm>
        </p:spPr>
        <p:txBody>
          <a:bodyPr>
            <a:normAutofit fontScale="85000" lnSpcReduction="20000"/>
          </a:bodyPr>
          <a:lstStyle/>
          <a:p>
            <a:pPr algn="ctr"/>
            <a:r>
              <a:rPr lang="ru-RU" sz="2800" b="1" dirty="0" smtClean="0">
                <a:solidFill>
                  <a:srgbClr val="FF0000"/>
                </a:solidFill>
              </a:rPr>
              <a:t>Создание  условий</a:t>
            </a:r>
            <a:r>
              <a:rPr lang="ru-RU" sz="2800" b="1" dirty="0" smtClean="0"/>
              <a:t>,</a:t>
            </a:r>
          </a:p>
          <a:p>
            <a:pPr algn="ctr"/>
            <a:r>
              <a:rPr lang="ru-RU" sz="2800" b="1" dirty="0" smtClean="0"/>
              <a:t> обеспечивающих выявление и развитие одаренных детей,  </a:t>
            </a:r>
          </a:p>
          <a:p>
            <a:pPr algn="ctr"/>
            <a:r>
              <a:rPr lang="ru-RU" sz="2800" b="1" dirty="0" smtClean="0"/>
              <a:t>реализацию их потенциальных возможностей,</a:t>
            </a:r>
          </a:p>
          <a:p>
            <a:pPr algn="ctr"/>
            <a:r>
              <a:rPr lang="ru-RU" sz="2800" b="1" dirty="0" smtClean="0"/>
              <a:t> </a:t>
            </a:r>
            <a:r>
              <a:rPr lang="ru-RU" sz="2800" b="1" dirty="0" smtClean="0">
                <a:solidFill>
                  <a:srgbClr val="FF0000"/>
                </a:solidFill>
              </a:rPr>
              <a:t>является одной из приоритетных задач</a:t>
            </a:r>
            <a:r>
              <a:rPr lang="ru-RU" sz="2800" b="1" dirty="0" smtClean="0"/>
              <a:t> </a:t>
            </a:r>
          </a:p>
          <a:p>
            <a:pPr algn="ctr"/>
            <a:r>
              <a:rPr lang="ru-RU" sz="2800" b="1" dirty="0" smtClean="0"/>
              <a:t>современного общества</a:t>
            </a:r>
            <a:endParaRPr lang="ru-RU" dirty="0"/>
          </a:p>
        </p:txBody>
      </p:sp>
      <p:sp>
        <p:nvSpPr>
          <p:cNvPr id="2" name="Заголовок 1"/>
          <p:cNvSpPr>
            <a:spLocks noGrp="1"/>
          </p:cNvSpPr>
          <p:nvPr>
            <p:ph type="title"/>
          </p:nvPr>
        </p:nvSpPr>
        <p:spPr>
          <a:xfrm>
            <a:off x="457200" y="857232"/>
            <a:ext cx="8229600" cy="2000264"/>
          </a:xfrm>
        </p:spPr>
        <p:txBody>
          <a:bodyPr>
            <a:noAutofit/>
          </a:bodyPr>
          <a:lstStyle/>
          <a:p>
            <a:r>
              <a:rPr lang="ru-RU" sz="3200" b="1" dirty="0" smtClean="0">
                <a:solidFill>
                  <a:schemeClr val="accent4">
                    <a:lumMod val="50000"/>
                  </a:schemeClr>
                </a:solidFill>
              </a:rPr>
              <a:t>Министерство  образования Российской Федерации</a:t>
            </a:r>
            <a:br>
              <a:rPr lang="ru-RU" sz="3200" b="1" dirty="0" smtClean="0">
                <a:solidFill>
                  <a:schemeClr val="accent4">
                    <a:lumMod val="50000"/>
                  </a:schemeClr>
                </a:solidFill>
              </a:rPr>
            </a:br>
            <a:r>
              <a:rPr lang="ru-RU" sz="3200" b="1" dirty="0" smtClean="0">
                <a:solidFill>
                  <a:schemeClr val="accent4">
                    <a:lumMod val="50000"/>
                  </a:schemeClr>
                </a:solidFill>
              </a:rPr>
              <a:t>Федеральная целевая программа “Одаренные дети</a:t>
            </a:r>
            <a:r>
              <a:rPr lang="ru-RU" sz="3200" b="1" dirty="0" smtClean="0">
                <a:solidFill>
                  <a:srgbClr val="FF0000"/>
                </a:solidFill>
              </a:rPr>
              <a:t>”</a:t>
            </a:r>
            <a:br>
              <a:rPr lang="ru-RU" sz="3200" b="1" dirty="0" smtClean="0">
                <a:solidFill>
                  <a:srgbClr val="FF0000"/>
                </a:solidFill>
              </a:rPr>
            </a:br>
            <a:endParaRPr lang="ru-RU" sz="3200" dirty="0">
              <a:solidFill>
                <a:srgbClr val="FF0000"/>
              </a:solidFill>
            </a:endParaRPr>
          </a:p>
        </p:txBody>
      </p:sp>
      <p:sp>
        <p:nvSpPr>
          <p:cNvPr id="5" name="Прямоугольник 4"/>
          <p:cNvSpPr/>
          <p:nvPr/>
        </p:nvSpPr>
        <p:spPr>
          <a:xfrm>
            <a:off x="3857620" y="1928802"/>
            <a:ext cx="4714908" cy="5539978"/>
          </a:xfrm>
          <a:prstGeom prst="rect">
            <a:avLst/>
          </a:prstGeom>
        </p:spPr>
        <p:txBody>
          <a:bodyPr wrap="square">
            <a:spAutoFit/>
          </a:bodyPr>
          <a:lstStyle/>
          <a:p>
            <a:pPr algn="ctr"/>
            <a:r>
              <a:rPr lang="ru-RU" sz="2400" b="1" dirty="0" smtClean="0"/>
              <a:t>Требуется серьезная  просветительская </a:t>
            </a:r>
            <a:r>
              <a:rPr lang="ru-RU" sz="2400" b="1" dirty="0" smtClean="0">
                <a:solidFill>
                  <a:srgbClr val="FF0000"/>
                </a:solidFill>
              </a:rPr>
              <a:t>работа </a:t>
            </a:r>
          </a:p>
          <a:p>
            <a:pPr algn="ctr"/>
            <a:r>
              <a:rPr lang="ru-RU" sz="2400" b="1" dirty="0" smtClean="0">
                <a:solidFill>
                  <a:srgbClr val="FF0000"/>
                </a:solidFill>
              </a:rPr>
              <a:t>среди учителей</a:t>
            </a:r>
            <a:r>
              <a:rPr lang="ru-RU" sz="2400" b="1" dirty="0" smtClean="0"/>
              <a:t> и работников народного образования, </a:t>
            </a:r>
          </a:p>
          <a:p>
            <a:pPr algn="ctr"/>
            <a:r>
              <a:rPr lang="ru-RU" sz="2400" b="1" dirty="0" smtClean="0"/>
              <a:t>а также родителей для </a:t>
            </a:r>
            <a:r>
              <a:rPr lang="ru-RU" sz="2400" b="1" dirty="0" smtClean="0">
                <a:solidFill>
                  <a:srgbClr val="FF0000"/>
                </a:solidFill>
              </a:rPr>
              <a:t>формирования у них</a:t>
            </a:r>
            <a:r>
              <a:rPr lang="ru-RU" sz="2400" b="1" dirty="0" smtClean="0"/>
              <a:t> </a:t>
            </a:r>
          </a:p>
          <a:p>
            <a:pPr algn="ctr"/>
            <a:r>
              <a:rPr lang="ru-RU" sz="2400" b="1" dirty="0" smtClean="0"/>
              <a:t>научно адекватных и </a:t>
            </a:r>
            <a:r>
              <a:rPr lang="ru-RU" sz="2400" b="1" dirty="0" smtClean="0">
                <a:solidFill>
                  <a:srgbClr val="FF0000"/>
                </a:solidFill>
              </a:rPr>
              <a:t>современных представлений</a:t>
            </a:r>
            <a:r>
              <a:rPr lang="ru-RU" sz="2400" b="1" dirty="0" smtClean="0"/>
              <a:t> </a:t>
            </a:r>
          </a:p>
          <a:p>
            <a:pPr algn="ctr"/>
            <a:r>
              <a:rPr lang="ru-RU" sz="2400" b="1" dirty="0" smtClean="0"/>
              <a:t>о природе, методах выявления и путях развития одаренности</a:t>
            </a:r>
          </a:p>
          <a:p>
            <a:pPr algn="ctr"/>
            <a:endParaRPr lang="ru-RU" b="1" dirty="0"/>
          </a:p>
          <a:p>
            <a:pPr algn="ctr"/>
            <a:endParaRPr lang="ru-RU" b="1" dirty="0" smtClean="0"/>
          </a:p>
          <a:p>
            <a:pPr algn="ctr"/>
            <a:endParaRPr lang="ru-RU" b="1" dirty="0"/>
          </a:p>
          <a:p>
            <a:pPr algn="ctr"/>
            <a:endParaRPr lang="ru-RU" b="1" dirty="0" smtClean="0"/>
          </a:p>
          <a:p>
            <a:pPr algn="ctr"/>
            <a:endParaRPr lang="ru-RU" dirty="0"/>
          </a:p>
        </p:txBody>
      </p:sp>
    </p:spTree>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Picture 4" descr="05"/>
          <p:cNvPicPr>
            <a:picLocks noChangeAspect="1" noChangeArrowheads="1"/>
          </p:cNvPicPr>
          <p:nvPr/>
        </p:nvPicPr>
        <p:blipFill>
          <a:blip r:embed="rId2"/>
          <a:srcRect/>
          <a:stretch>
            <a:fillRect/>
          </a:stretch>
        </p:blipFill>
        <p:spPr bwMode="auto">
          <a:xfrm>
            <a:off x="-79275" y="1"/>
            <a:ext cx="9159745" cy="7010400"/>
          </a:xfrm>
          <a:prstGeom prst="rect">
            <a:avLst/>
          </a:prstGeom>
          <a:noFill/>
        </p:spPr>
      </p:pic>
    </p:spTree>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title"/>
          </p:nvPr>
        </p:nvSpPr>
        <p:spPr bwMode="auto">
          <a:noFill/>
        </p:spPr>
        <p:txBody>
          <a:bodyPr wrap="square" lIns="91440" tIns="45720" rIns="91440" bIns="45720" numCol="1" anchorCtr="0" compatLnSpc="1">
            <a:prstTxWarp prst="textNoShape">
              <a:avLst/>
            </a:prstTxWarp>
          </a:bodyPr>
          <a:lstStyle/>
          <a:p>
            <a:pPr algn="ctr"/>
            <a:r>
              <a:rPr lang="ru-RU" b="1" dirty="0" smtClean="0">
                <a:ln>
                  <a:noFill/>
                </a:ln>
                <a:solidFill>
                  <a:schemeClr val="accent4">
                    <a:lumMod val="50000"/>
                  </a:schemeClr>
                </a:solidFill>
                <a:effectLst/>
                <a:latin typeface="Arial" charset="0"/>
              </a:rPr>
              <a:t>Виды одаренности:</a:t>
            </a:r>
          </a:p>
        </p:txBody>
      </p:sp>
      <p:sp>
        <p:nvSpPr>
          <p:cNvPr id="4" name="Прямоугольник 3"/>
          <p:cNvSpPr/>
          <p:nvPr/>
        </p:nvSpPr>
        <p:spPr>
          <a:xfrm>
            <a:off x="357158" y="1357299"/>
            <a:ext cx="8501122" cy="8679299"/>
          </a:xfrm>
          <a:prstGeom prst="rect">
            <a:avLst/>
          </a:prstGeom>
        </p:spPr>
        <p:txBody>
          <a:bodyPr wrap="square">
            <a:spAutoFit/>
          </a:bodyPr>
          <a:lstStyle/>
          <a:p>
            <a:r>
              <a:rPr lang="ru-RU" sz="3600" b="1" i="1" dirty="0" smtClean="0">
                <a:solidFill>
                  <a:srgbClr val="FF0000"/>
                </a:solidFill>
                <a:latin typeface="Arial" charset="0"/>
              </a:rPr>
              <a:t>Актуальная и потенциальная</a:t>
            </a:r>
            <a:r>
              <a:rPr lang="ru-RU" sz="3600" dirty="0" smtClean="0">
                <a:solidFill>
                  <a:srgbClr val="FF0000"/>
                </a:solidFill>
                <a:latin typeface="Arial" charset="0"/>
              </a:rPr>
              <a:t>;</a:t>
            </a:r>
          </a:p>
          <a:p>
            <a:r>
              <a:rPr lang="ru-RU" sz="3600" b="1" i="1" dirty="0" smtClean="0">
                <a:solidFill>
                  <a:srgbClr val="FF0000"/>
                </a:solidFill>
                <a:latin typeface="Arial" charset="0"/>
              </a:rPr>
              <a:t>Общая и специальная;</a:t>
            </a:r>
          </a:p>
          <a:p>
            <a:r>
              <a:rPr lang="ru-RU" sz="3600" b="1" dirty="0" smtClean="0">
                <a:solidFill>
                  <a:srgbClr val="FF0000"/>
                </a:solidFill>
              </a:rPr>
              <a:t>Интеллектуальная одаренность</a:t>
            </a:r>
            <a:r>
              <a:rPr lang="ru-RU" sz="3600" b="1" dirty="0" smtClean="0">
                <a:solidFill>
                  <a:srgbClr val="FF0000"/>
                </a:solidFill>
                <a:latin typeface="Arial" charset="0"/>
              </a:rPr>
              <a:t>;</a:t>
            </a:r>
          </a:p>
          <a:p>
            <a:r>
              <a:rPr lang="ru-RU" sz="3600" b="1" dirty="0" smtClean="0">
                <a:solidFill>
                  <a:srgbClr val="FF0000"/>
                </a:solidFill>
              </a:rPr>
              <a:t>Академическая одаренность</a:t>
            </a:r>
            <a:r>
              <a:rPr lang="ru-RU" sz="3600" b="1" dirty="0" smtClean="0">
                <a:solidFill>
                  <a:srgbClr val="FF0000"/>
                </a:solidFill>
                <a:latin typeface="Arial" charset="0"/>
              </a:rPr>
              <a:t>;</a:t>
            </a:r>
          </a:p>
          <a:p>
            <a:r>
              <a:rPr lang="ru-RU" sz="3600" b="1" dirty="0" smtClean="0">
                <a:solidFill>
                  <a:srgbClr val="FF0000"/>
                </a:solidFill>
              </a:rPr>
              <a:t>Творческая одаренность</a:t>
            </a:r>
            <a:r>
              <a:rPr lang="ru-RU" sz="3600" b="1" dirty="0" smtClean="0">
                <a:solidFill>
                  <a:srgbClr val="FF0000"/>
                </a:solidFill>
                <a:latin typeface="Arial" charset="0"/>
              </a:rPr>
              <a:t>;</a:t>
            </a:r>
          </a:p>
          <a:p>
            <a:r>
              <a:rPr lang="ru-RU" sz="3600" b="1" dirty="0" smtClean="0">
                <a:solidFill>
                  <a:srgbClr val="FF0000"/>
                </a:solidFill>
              </a:rPr>
              <a:t>Талантливость</a:t>
            </a:r>
            <a:r>
              <a:rPr lang="ru-RU" sz="3600" dirty="0" smtClean="0">
                <a:solidFill>
                  <a:srgbClr val="FF0000"/>
                </a:solidFill>
                <a:latin typeface="Arial" charset="0"/>
              </a:rPr>
              <a:t> - </a:t>
            </a:r>
            <a:r>
              <a:rPr lang="ru-RU" sz="3600" b="1" dirty="0" smtClean="0">
                <a:solidFill>
                  <a:srgbClr val="FF0000"/>
                </a:solidFill>
                <a:latin typeface="Arial" charset="0"/>
              </a:rPr>
              <a:t>специальная одаренность</a:t>
            </a:r>
            <a:r>
              <a:rPr lang="ru-RU" sz="3600" dirty="0" smtClean="0">
                <a:solidFill>
                  <a:srgbClr val="FF0000"/>
                </a:solidFill>
                <a:latin typeface="Arial" charset="0"/>
              </a:rPr>
              <a:t> (художественная, спортивная и т. д.);</a:t>
            </a:r>
          </a:p>
          <a:p>
            <a:r>
              <a:rPr lang="ru-RU" sz="3600" b="1" dirty="0" smtClean="0">
                <a:solidFill>
                  <a:srgbClr val="FF0000"/>
                </a:solidFill>
                <a:latin typeface="Arial" charset="0"/>
              </a:rPr>
              <a:t>Социальная одаренность</a:t>
            </a:r>
            <a:r>
              <a:rPr lang="ru-RU" sz="3600" dirty="0" smtClean="0">
                <a:solidFill>
                  <a:srgbClr val="FF0000"/>
                </a:solidFill>
                <a:latin typeface="Arial" charset="0"/>
              </a:rPr>
              <a:t>.</a:t>
            </a:r>
          </a:p>
          <a:p>
            <a:endParaRPr lang="ru-RU" dirty="0">
              <a:latin typeface="Arial" charset="0"/>
            </a:endParaRPr>
          </a:p>
          <a:p>
            <a:endParaRPr lang="ru-RU" dirty="0" smtClean="0">
              <a:latin typeface="Arial" charset="0"/>
            </a:endParaRPr>
          </a:p>
          <a:p>
            <a:endParaRPr lang="ru-RU" dirty="0">
              <a:latin typeface="Arial" charset="0"/>
            </a:endParaRPr>
          </a:p>
          <a:p>
            <a:endParaRPr lang="ru-RU" dirty="0" smtClean="0">
              <a:latin typeface="Arial" charset="0"/>
            </a:endParaRPr>
          </a:p>
          <a:p>
            <a:endParaRPr lang="ru-RU" dirty="0">
              <a:latin typeface="Arial" charset="0"/>
            </a:endParaRPr>
          </a:p>
          <a:p>
            <a:endParaRPr lang="ru-RU" dirty="0" smtClean="0">
              <a:latin typeface="Arial" charset="0"/>
            </a:endParaRPr>
          </a:p>
          <a:p>
            <a:endParaRPr lang="ru-RU" dirty="0">
              <a:latin typeface="Arial" charset="0"/>
            </a:endParaRPr>
          </a:p>
          <a:p>
            <a:endParaRPr lang="ru-RU" dirty="0" smtClean="0">
              <a:latin typeface="Arial" charset="0"/>
            </a:endParaRPr>
          </a:p>
          <a:p>
            <a:endParaRPr lang="ru-RU" dirty="0">
              <a:latin typeface="Arial" charset="0"/>
            </a:endParaRPr>
          </a:p>
          <a:p>
            <a:endParaRPr lang="ru-RU" dirty="0" smtClean="0">
              <a:latin typeface="Arial" charset="0"/>
            </a:endParaRPr>
          </a:p>
          <a:p>
            <a:endParaRPr lang="ru-RU" dirty="0">
              <a:latin typeface="Arial" charset="0"/>
            </a:endParaRPr>
          </a:p>
          <a:p>
            <a:endParaRPr lang="ru-RU" dirty="0" smtClean="0">
              <a:latin typeface="Arial" charset="0"/>
            </a:endParaRPr>
          </a:p>
          <a:p>
            <a:endParaRPr lang="ru-RU" dirty="0" smtClean="0">
              <a:latin typeface="Arial" charset="0"/>
            </a:endParaRPr>
          </a:p>
        </p:txBody>
      </p:sp>
    </p:spTree>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ln>
                  <a:noFill/>
                </a:ln>
                <a:solidFill>
                  <a:schemeClr val="accent4">
                    <a:lumMod val="50000"/>
                  </a:schemeClr>
                </a:solidFill>
                <a:effectLst/>
                <a:latin typeface="Arial" charset="0"/>
              </a:rPr>
              <a:t>Общие признаки одаренности:</a:t>
            </a:r>
            <a:br>
              <a:rPr lang="ru-RU" dirty="0" smtClean="0">
                <a:ln>
                  <a:noFill/>
                </a:ln>
                <a:solidFill>
                  <a:schemeClr val="accent4">
                    <a:lumMod val="50000"/>
                  </a:schemeClr>
                </a:solidFill>
                <a:effectLst/>
                <a:latin typeface="Arial" charset="0"/>
              </a:rPr>
            </a:br>
            <a:endParaRPr lang="ru-RU" dirty="0">
              <a:solidFill>
                <a:schemeClr val="accent4">
                  <a:lumMod val="50000"/>
                </a:schemeClr>
              </a:solidFill>
            </a:endParaRPr>
          </a:p>
        </p:txBody>
      </p:sp>
      <p:sp>
        <p:nvSpPr>
          <p:cNvPr id="3" name="Прямоугольник 2"/>
          <p:cNvSpPr/>
          <p:nvPr/>
        </p:nvSpPr>
        <p:spPr>
          <a:xfrm>
            <a:off x="285720" y="928670"/>
            <a:ext cx="8572560" cy="6407908"/>
          </a:xfrm>
          <a:prstGeom prst="rect">
            <a:avLst/>
          </a:prstGeom>
        </p:spPr>
        <p:txBody>
          <a:bodyPr wrap="square">
            <a:spAutoFit/>
          </a:bodyPr>
          <a:lstStyle/>
          <a:p>
            <a:pPr>
              <a:lnSpc>
                <a:spcPct val="90000"/>
              </a:lnSpc>
            </a:pPr>
            <a:r>
              <a:rPr lang="ru-RU" sz="3200" dirty="0" smtClean="0">
                <a:solidFill>
                  <a:srgbClr val="FF0000"/>
                </a:solidFill>
                <a:latin typeface="Arial" charset="0"/>
              </a:rPr>
              <a:t>Высокая любознательность и исследовательская активность;</a:t>
            </a:r>
          </a:p>
          <a:p>
            <a:pPr>
              <a:lnSpc>
                <a:spcPct val="90000"/>
              </a:lnSpc>
            </a:pPr>
            <a:r>
              <a:rPr lang="ru-RU" sz="3200" dirty="0" smtClean="0">
                <a:solidFill>
                  <a:srgbClr val="FF0000"/>
                </a:solidFill>
                <a:latin typeface="Arial" charset="0"/>
              </a:rPr>
              <a:t>Способность устанавливать причинно-следственные связи и делать выводы;</a:t>
            </a:r>
          </a:p>
          <a:p>
            <a:pPr>
              <a:lnSpc>
                <a:spcPct val="90000"/>
              </a:lnSpc>
            </a:pPr>
            <a:r>
              <a:rPr lang="ru-RU" sz="3200" dirty="0" smtClean="0">
                <a:solidFill>
                  <a:srgbClr val="FF0000"/>
                </a:solidFill>
                <a:latin typeface="Arial" charset="0"/>
              </a:rPr>
              <a:t>Способность классифицировать,  умение широко пользоваться накопленными знаниями;</a:t>
            </a:r>
          </a:p>
          <a:p>
            <a:pPr>
              <a:lnSpc>
                <a:spcPct val="90000"/>
              </a:lnSpc>
            </a:pPr>
            <a:r>
              <a:rPr lang="ru-RU" sz="3200" dirty="0" smtClean="0">
                <a:solidFill>
                  <a:srgbClr val="FF0000"/>
                </a:solidFill>
                <a:latin typeface="Arial" charset="0"/>
              </a:rPr>
              <a:t>Отличная память;</a:t>
            </a:r>
          </a:p>
          <a:p>
            <a:pPr>
              <a:lnSpc>
                <a:spcPct val="90000"/>
              </a:lnSpc>
            </a:pPr>
            <a:r>
              <a:rPr lang="ru-RU" sz="3200" dirty="0" smtClean="0">
                <a:solidFill>
                  <a:srgbClr val="FF0000"/>
                </a:solidFill>
                <a:latin typeface="Arial" charset="0"/>
              </a:rPr>
              <a:t>Большой словарный запас;</a:t>
            </a:r>
          </a:p>
          <a:p>
            <a:pPr>
              <a:lnSpc>
                <a:spcPct val="90000"/>
              </a:lnSpc>
            </a:pPr>
            <a:r>
              <a:rPr lang="ru-RU" sz="3200" dirty="0" smtClean="0">
                <a:solidFill>
                  <a:srgbClr val="FF0000"/>
                </a:solidFill>
                <a:latin typeface="Arial" charset="0"/>
              </a:rPr>
              <a:t>Повышенная концентрация внимания на  чем-либо;</a:t>
            </a:r>
          </a:p>
          <a:p>
            <a:pPr>
              <a:lnSpc>
                <a:spcPct val="90000"/>
              </a:lnSpc>
            </a:pPr>
            <a:r>
              <a:rPr lang="ru-RU" sz="3200" dirty="0" smtClean="0">
                <a:solidFill>
                  <a:srgbClr val="FF0000"/>
                </a:solidFill>
                <a:latin typeface="Arial" charset="0"/>
              </a:rPr>
              <a:t>Упорство в достижении результата.</a:t>
            </a:r>
          </a:p>
          <a:p>
            <a:pPr>
              <a:lnSpc>
                <a:spcPct val="90000"/>
              </a:lnSpc>
            </a:pPr>
            <a:endParaRPr lang="ru-RU" dirty="0" smtClean="0">
              <a:latin typeface="Arial" charset="0"/>
            </a:endParaRPr>
          </a:p>
          <a:p>
            <a:pPr>
              <a:lnSpc>
                <a:spcPct val="90000"/>
              </a:lnSpc>
            </a:pPr>
            <a:endParaRPr lang="ru-RU" dirty="0" smtClean="0">
              <a:latin typeface="Arial" charset="0"/>
            </a:endParaRPr>
          </a:p>
          <a:p>
            <a:pPr>
              <a:lnSpc>
                <a:spcPct val="90000"/>
              </a:lnSpc>
            </a:pPr>
            <a:endParaRPr lang="ru-RU" dirty="0" smtClean="0">
              <a:latin typeface="Arial" charset="0"/>
            </a:endParaRPr>
          </a:p>
          <a:p>
            <a:pPr>
              <a:lnSpc>
                <a:spcPct val="90000"/>
              </a:lnSpc>
            </a:pPr>
            <a:endParaRPr lang="ru-RU" dirty="0" smtClean="0">
              <a:latin typeface="Arial" charset="0"/>
            </a:endParaRPr>
          </a:p>
        </p:txBody>
      </p:sp>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400" b="1" i="1" dirty="0" smtClean="0">
                <a:ln>
                  <a:noFill/>
                </a:ln>
                <a:solidFill>
                  <a:schemeClr val="accent4">
                    <a:lumMod val="50000"/>
                  </a:schemeClr>
                </a:solidFill>
                <a:effectLst/>
                <a:latin typeface="Arial" charset="0"/>
              </a:rPr>
              <a:t>Интеллектуальная и академическая одаренность</a:t>
            </a:r>
            <a:endParaRPr lang="ru-RU" dirty="0">
              <a:solidFill>
                <a:schemeClr val="accent4">
                  <a:lumMod val="50000"/>
                </a:schemeClr>
              </a:solidFill>
            </a:endParaRPr>
          </a:p>
        </p:txBody>
      </p:sp>
      <p:sp>
        <p:nvSpPr>
          <p:cNvPr id="3" name="Прямоугольник 2"/>
          <p:cNvSpPr/>
          <p:nvPr/>
        </p:nvSpPr>
        <p:spPr>
          <a:xfrm>
            <a:off x="357158" y="1428736"/>
            <a:ext cx="8572560" cy="6989606"/>
          </a:xfrm>
          <a:prstGeom prst="rect">
            <a:avLst/>
          </a:prstGeom>
        </p:spPr>
        <p:txBody>
          <a:bodyPr wrap="square">
            <a:spAutoFit/>
          </a:bodyPr>
          <a:lstStyle/>
          <a:p>
            <a:pPr>
              <a:lnSpc>
                <a:spcPct val="90000"/>
              </a:lnSpc>
            </a:pPr>
            <a:r>
              <a:rPr lang="ru-RU" dirty="0" smtClean="0">
                <a:latin typeface="Arial" charset="0"/>
              </a:rPr>
              <a:t>   </a:t>
            </a:r>
            <a:r>
              <a:rPr lang="ru-RU" sz="2800" dirty="0" smtClean="0">
                <a:solidFill>
                  <a:srgbClr val="FF0000"/>
                </a:solidFill>
                <a:latin typeface="Arial" charset="0"/>
              </a:rPr>
              <a:t>Главным является то, что дети с одаренностью этого вида быстро овладевают основополагающими понятиями, легко запоминают и сохраняют информацию. Высоко развитые способности переработки информации позволяют им преуспевать во многих областях знаний. </a:t>
            </a:r>
          </a:p>
          <a:p>
            <a:pPr>
              <a:lnSpc>
                <a:spcPct val="90000"/>
              </a:lnSpc>
            </a:pPr>
            <a:r>
              <a:rPr lang="ru-RU" sz="2800" dirty="0" smtClean="0">
                <a:solidFill>
                  <a:srgbClr val="FF0000"/>
                </a:solidFill>
                <a:latin typeface="Arial" charset="0"/>
              </a:rPr>
              <a:t>     Несколько иной характер имеет академическая  одаренность, которая проявляется  в успешности обучения отдельным учебным предметам и является более частой и избирательной.</a:t>
            </a:r>
            <a:r>
              <a:rPr lang="ru-RU" sz="2800" dirty="0" smtClean="0">
                <a:solidFill>
                  <a:srgbClr val="FF0000"/>
                </a:solidFill>
              </a:rPr>
              <a:t> </a:t>
            </a:r>
          </a:p>
          <a:p>
            <a:pPr>
              <a:lnSpc>
                <a:spcPct val="90000"/>
              </a:lnSpc>
            </a:pPr>
            <a:endParaRPr lang="ru-RU" dirty="0"/>
          </a:p>
          <a:p>
            <a:pPr>
              <a:lnSpc>
                <a:spcPct val="90000"/>
              </a:lnSpc>
            </a:pPr>
            <a:endParaRPr lang="ru-RU" dirty="0" smtClean="0"/>
          </a:p>
          <a:p>
            <a:pPr>
              <a:lnSpc>
                <a:spcPct val="90000"/>
              </a:lnSpc>
            </a:pPr>
            <a:endParaRPr lang="ru-RU" dirty="0"/>
          </a:p>
          <a:p>
            <a:pPr>
              <a:lnSpc>
                <a:spcPct val="90000"/>
              </a:lnSpc>
            </a:pPr>
            <a:endParaRPr lang="ru-RU" dirty="0" smtClean="0"/>
          </a:p>
          <a:p>
            <a:pPr>
              <a:lnSpc>
                <a:spcPct val="90000"/>
              </a:lnSpc>
            </a:pPr>
            <a:endParaRPr lang="ru-RU" dirty="0"/>
          </a:p>
          <a:p>
            <a:pPr>
              <a:lnSpc>
                <a:spcPct val="90000"/>
              </a:lnSpc>
            </a:pPr>
            <a:endParaRPr lang="ru-RU" dirty="0" smtClean="0"/>
          </a:p>
          <a:p>
            <a:pPr>
              <a:lnSpc>
                <a:spcPct val="90000"/>
              </a:lnSpc>
            </a:pPr>
            <a:endParaRPr lang="ru-RU" dirty="0"/>
          </a:p>
          <a:p>
            <a:pPr>
              <a:lnSpc>
                <a:spcPct val="90000"/>
              </a:lnSpc>
            </a:pPr>
            <a:endParaRPr lang="ru-RU" dirty="0" smtClean="0"/>
          </a:p>
          <a:p>
            <a:pPr>
              <a:lnSpc>
                <a:spcPct val="90000"/>
              </a:lnSpc>
            </a:pPr>
            <a:endParaRPr lang="ru-RU" dirty="0" smtClean="0"/>
          </a:p>
        </p:txBody>
      </p:sp>
    </p:spTree>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400" b="1" i="1" dirty="0" smtClean="0">
                <a:ln>
                  <a:noFill/>
                </a:ln>
                <a:solidFill>
                  <a:schemeClr val="accent4">
                    <a:lumMod val="50000"/>
                  </a:schemeClr>
                </a:solidFill>
                <a:effectLst/>
                <a:latin typeface="Arial" charset="0"/>
              </a:rPr>
              <a:t>Творческая одаренность.</a:t>
            </a:r>
            <a:r>
              <a:rPr lang="ru-RU" sz="4400" b="1" dirty="0" smtClean="0">
                <a:ln>
                  <a:noFill/>
                </a:ln>
                <a:effectLst/>
                <a:latin typeface="Arial" charset="0"/>
              </a:rPr>
              <a:t/>
            </a:r>
            <a:br>
              <a:rPr lang="ru-RU" sz="4400" b="1" dirty="0" smtClean="0">
                <a:ln>
                  <a:noFill/>
                </a:ln>
                <a:effectLst/>
                <a:latin typeface="Arial" charset="0"/>
              </a:rPr>
            </a:br>
            <a:endParaRPr lang="ru-RU" dirty="0"/>
          </a:p>
        </p:txBody>
      </p:sp>
      <p:sp>
        <p:nvSpPr>
          <p:cNvPr id="3" name="Прямоугольник 2"/>
          <p:cNvSpPr/>
          <p:nvPr/>
        </p:nvSpPr>
        <p:spPr>
          <a:xfrm>
            <a:off x="357158" y="1071546"/>
            <a:ext cx="8786842" cy="5743111"/>
          </a:xfrm>
          <a:prstGeom prst="rect">
            <a:avLst/>
          </a:prstGeom>
        </p:spPr>
        <p:txBody>
          <a:bodyPr wrap="square">
            <a:spAutoFit/>
          </a:bodyPr>
          <a:lstStyle/>
          <a:p>
            <a:pPr>
              <a:lnSpc>
                <a:spcPct val="90000"/>
              </a:lnSpc>
            </a:pPr>
            <a:r>
              <a:rPr lang="ru-RU" sz="2400" dirty="0" smtClean="0">
                <a:solidFill>
                  <a:srgbClr val="C00000"/>
                </a:solidFill>
                <a:latin typeface="Arial" charset="0"/>
              </a:rPr>
              <a:t>Прежде всего продолжаются споры о самой необходимости выделения этого вида одаренности. Суть разногласий состоит в следующем: </a:t>
            </a:r>
          </a:p>
          <a:p>
            <a:pPr>
              <a:lnSpc>
                <a:spcPct val="90000"/>
              </a:lnSpc>
            </a:pPr>
            <a:r>
              <a:rPr lang="ru-RU" sz="2400" dirty="0" smtClean="0">
                <a:solidFill>
                  <a:srgbClr val="C00000"/>
                </a:solidFill>
                <a:latin typeface="Arial" charset="0"/>
              </a:rPr>
              <a:t>Одни специалисты полагают, что творчество является неотъемлемым элементом всех видов одаренности, которые не могут быть представлены отдельно от творческого компонента. Так,  А.М. Матюшкин  настаивает на том, что есть лишь один вид одаренности — творческая: если нет творчества, бессмысленно говорить об одаренности. </a:t>
            </a:r>
          </a:p>
          <a:p>
            <a:pPr>
              <a:lnSpc>
                <a:spcPct val="90000"/>
              </a:lnSpc>
            </a:pPr>
            <a:r>
              <a:rPr lang="ru-RU" sz="2400" dirty="0" smtClean="0">
                <a:solidFill>
                  <a:srgbClr val="C00000"/>
                </a:solidFill>
                <a:latin typeface="Arial" charset="0"/>
              </a:rPr>
              <a:t>Другие исследователи отстаивают правомерность существования творческой одаренности как отдельного, самостоятельного вида.</a:t>
            </a:r>
          </a:p>
          <a:p>
            <a:pPr>
              <a:lnSpc>
                <a:spcPct val="90000"/>
              </a:lnSpc>
            </a:pPr>
            <a:r>
              <a:rPr lang="ru-RU" sz="2400" dirty="0" smtClean="0">
                <a:solidFill>
                  <a:srgbClr val="C00000"/>
                </a:solidFill>
                <a:latin typeface="Arial" charset="0"/>
              </a:rPr>
              <a:t> Одна из точек зрения такова, что одаренность порождается или способностью продуцировать, выдвигать новые идеи, изобретать или же способностью блестяще исполнять, использовать то,  что уже создано</a:t>
            </a:r>
            <a:r>
              <a:rPr lang="ru-RU" dirty="0" smtClean="0">
                <a:latin typeface="Arial" charset="0"/>
              </a:rPr>
              <a:t>.</a:t>
            </a:r>
            <a:r>
              <a:rPr lang="ru-RU" dirty="0" smtClean="0"/>
              <a:t> </a:t>
            </a:r>
            <a:endParaRPr lang="ru-RU" dirty="0" smtClean="0"/>
          </a:p>
        </p:txBody>
      </p:sp>
    </p:spTree>
  </p:cSld>
  <p:clrMapOvr>
    <a:masterClrMapping/>
  </p:clrMapOvr>
  <p:transition spd="med">
    <p:wipe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177</TotalTime>
  <Words>411</Words>
  <Application>Microsoft Office PowerPoint</Application>
  <PresentationFormat>Экран (4:3)</PresentationFormat>
  <Paragraphs>112</Paragraphs>
  <Slides>26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Бумажная</vt:lpstr>
      <vt:lpstr>ОДАРЁННЫЕ ДЕТИ И ОСОБЕННОСТИ РАБОТЫ С НИМИ.</vt:lpstr>
      <vt:lpstr>ОДАРЁННОСТЬ ЧЕЛОВЕКА – ЭТО МАЛЕНЬКИЙ РОСТОЧЕК, ЕДВА ПРОКЛЮНУВШИЙСЯ ИЗ ЗЕМЛИ И ТРЕБУЮЩИЙ К СЕБЕ ОГРОМНОГО ВНИМАНИЯ. Необходимо холить и лелеять, ухаживать за ним, сделать всё необходимое, чтобы он вырос и дал обильный плод. В.А.Сухомлинский</vt:lpstr>
      <vt:lpstr>Слайд 3</vt:lpstr>
      <vt:lpstr>Министерство  образования Российской Федерации Федеральная целевая программа “Одаренные дети” </vt:lpstr>
      <vt:lpstr>Слайд 5</vt:lpstr>
      <vt:lpstr>Виды одаренности:</vt:lpstr>
      <vt:lpstr>Общие признаки одаренности: </vt:lpstr>
      <vt:lpstr>Интеллектуальная и академическая одаренность</vt:lpstr>
      <vt:lpstr>Творческая одаренность. </vt:lpstr>
      <vt:lpstr>Специальная одаренность. </vt:lpstr>
      <vt:lpstr>Социальная одаренность.</vt:lpstr>
      <vt:lpstr>Факторы, влияющие на развитие одаренности:</vt:lpstr>
      <vt:lpstr>РАЗМИНКА. 1. дисциплинированный. 2. неровно успевающий. 3.организованный. 4. выбивающий из общего темпа. 5. эрудированный. 6. странный в поведении, непонятный. 7. умеющий поддержать общее дело. 8. выскакивающий на уроке с нелепыми замечаниями. 9. стабильно успевающий (всегда хорошо учится). 10. занятый своими делами (индивидуалист).</vt:lpstr>
      <vt:lpstr>11. быстро, «на лету» схватывающий. 12. конфликтный, необщительный. 13. общающийся легко, приятный в общении. 14. иногда тугодум, иногда не может понять очевидного. 15. ясно, понятно для всех выражающий свои мысли. 16. не всегда желающий подчиняться большинству или официальному руководителю.  Каких  + у вас больше? Если чётных, то ВЫ являетесь нестандартным учителем!  </vt:lpstr>
      <vt:lpstr>Система поддержки одарённости  в МОУ «СОШ№73» </vt:lpstr>
      <vt:lpstr>Вот вышел сеятель сеять; И когда он сеял, иное упало при дороге, И налетели птицы и поклевали то; Иное упало на места каменистые. Где немного было земли, И вскоре взошло, потому что земля была неглубоко; Когда же взошло солнце, увяло И, как не имело корня, засохло. Иное упало в терние, И выросло терние и заглушило его. Иное упало на добрую землю И принесло плод… </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ОДАРЁННЫЕ ДЕТИ И ОСОБЕННОСТИ РАБОТЫ С НИМИ.</dc:title>
  <dc:creator>Настя</dc:creator>
  <cp:lastModifiedBy>Настя</cp:lastModifiedBy>
  <cp:revision>18</cp:revision>
  <dcterms:created xsi:type="dcterms:W3CDTF">2011-03-27T17:45:58Z</dcterms:created>
  <dcterms:modified xsi:type="dcterms:W3CDTF">2011-03-27T20:43:03Z</dcterms:modified>
</cp:coreProperties>
</file>